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257" r:id="rId2"/>
    <p:sldId id="260" r:id="rId3"/>
    <p:sldId id="342" r:id="rId4"/>
    <p:sldId id="337" r:id="rId5"/>
    <p:sldId id="338" r:id="rId6"/>
    <p:sldId id="336" r:id="rId7"/>
    <p:sldId id="343" r:id="rId8"/>
    <p:sldId id="258" r:id="rId9"/>
    <p:sldId id="261" r:id="rId10"/>
    <p:sldId id="264" r:id="rId11"/>
    <p:sldId id="310" r:id="rId12"/>
    <p:sldId id="268" r:id="rId13"/>
    <p:sldId id="267" r:id="rId14"/>
    <p:sldId id="269" r:id="rId15"/>
    <p:sldId id="273" r:id="rId16"/>
    <p:sldId id="311" r:id="rId17"/>
    <p:sldId id="312" r:id="rId18"/>
    <p:sldId id="313" r:id="rId19"/>
    <p:sldId id="314" r:id="rId20"/>
    <p:sldId id="315" r:id="rId21"/>
    <p:sldId id="323" r:id="rId22"/>
    <p:sldId id="303" r:id="rId23"/>
    <p:sldId id="349" r:id="rId24"/>
    <p:sldId id="345" r:id="rId25"/>
    <p:sldId id="346" r:id="rId26"/>
    <p:sldId id="347" r:id="rId27"/>
    <p:sldId id="348" r:id="rId28"/>
    <p:sldId id="341" r:id="rId29"/>
    <p:sldId id="324" r:id="rId30"/>
    <p:sldId id="316" r:id="rId31"/>
    <p:sldId id="317" r:id="rId32"/>
    <p:sldId id="274" r:id="rId33"/>
    <p:sldId id="318" r:id="rId34"/>
    <p:sldId id="288" r:id="rId35"/>
    <p:sldId id="289" r:id="rId36"/>
    <p:sldId id="290" r:id="rId37"/>
    <p:sldId id="291" r:id="rId38"/>
    <p:sldId id="322" r:id="rId39"/>
    <p:sldId id="319" r:id="rId40"/>
    <p:sldId id="294" r:id="rId41"/>
    <p:sldId id="295" r:id="rId42"/>
    <p:sldId id="321" r:id="rId43"/>
    <p:sldId id="296" r:id="rId44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6E9E1"/>
    <a:srgbClr val="E8ECDE"/>
    <a:srgbClr val="8F0D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2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68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evansfiles.evans.uw.edu\files\Faculty\sallard\Places%20in%20Need\Book%20Production\Copy%20Edits\Marked%20Up%20Files\PiN%20Figures%20and%20Tables%201-24-17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458217020924594E-2"/>
          <c:y val="4.745180558943763E-2"/>
          <c:w val="0.73532417501946401"/>
          <c:h val="0.86739750888023703"/>
        </c:manualLayout>
      </c:layout>
      <c:lineChart>
        <c:grouping val="standard"/>
        <c:varyColors val="0"/>
        <c:ser>
          <c:idx val="0"/>
          <c:order val="0"/>
          <c:tx>
            <c:strRef>
              <c:f>'[2]JStorWords Line Chart 11-18-15'!$B$3</c:f>
              <c:strCache>
                <c:ptCount val="1"/>
                <c:pt idx="0">
                  <c:v>Mention "urban" or "city" and "poverty"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square"/>
            <c:size val="9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cat>
            <c:numRef>
              <c:f>'[2]JStorWords Line Chart 11-18-15'!$A$4:$A$24</c:f>
              <c:numCache>
                <c:formatCode>General</c:formatCode>
                <c:ptCount val="2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</c:numCache>
            </c:numRef>
          </c:cat>
          <c:val>
            <c:numRef>
              <c:f>'[2]JStorWords Line Chart 11-18-15'!$B$4:$B$24</c:f>
              <c:numCache>
                <c:formatCode>General</c:formatCode>
                <c:ptCount val="21"/>
                <c:pt idx="0">
                  <c:v>2381</c:v>
                </c:pt>
                <c:pt idx="1">
                  <c:v>2549</c:v>
                </c:pt>
                <c:pt idx="2">
                  <c:v>2694</c:v>
                </c:pt>
                <c:pt idx="3">
                  <c:v>2858</c:v>
                </c:pt>
                <c:pt idx="4">
                  <c:v>2948</c:v>
                </c:pt>
                <c:pt idx="5">
                  <c:v>3103</c:v>
                </c:pt>
                <c:pt idx="6">
                  <c:v>3384</c:v>
                </c:pt>
                <c:pt idx="7">
                  <c:v>3613</c:v>
                </c:pt>
                <c:pt idx="8">
                  <c:v>3660</c:v>
                </c:pt>
                <c:pt idx="9">
                  <c:v>3712</c:v>
                </c:pt>
                <c:pt idx="10">
                  <c:v>3887</c:v>
                </c:pt>
                <c:pt idx="11">
                  <c:v>3931</c:v>
                </c:pt>
                <c:pt idx="12">
                  <c:v>4035</c:v>
                </c:pt>
                <c:pt idx="13">
                  <c:v>4021</c:v>
                </c:pt>
                <c:pt idx="14">
                  <c:v>4547</c:v>
                </c:pt>
                <c:pt idx="15">
                  <c:v>4604</c:v>
                </c:pt>
                <c:pt idx="16">
                  <c:v>4615</c:v>
                </c:pt>
                <c:pt idx="17">
                  <c:v>4803</c:v>
                </c:pt>
                <c:pt idx="18">
                  <c:v>4414</c:v>
                </c:pt>
                <c:pt idx="19">
                  <c:v>4327</c:v>
                </c:pt>
                <c:pt idx="20">
                  <c:v>3001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B97C-4D14-B164-AC2E2FD0CFD4}"/>
            </c:ext>
          </c:extLst>
        </c:ser>
        <c:ser>
          <c:idx val="1"/>
          <c:order val="1"/>
          <c:tx>
            <c:strRef>
              <c:f>'[2]JStorWords Line Chart 11-18-15'!$C$3</c:f>
              <c:strCache>
                <c:ptCount val="1"/>
                <c:pt idx="0">
                  <c:v>Mention "suburban" or "suburb" and "poverty"</c:v>
                </c:pt>
              </c:strCache>
            </c:strRef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triangle"/>
            <c:size val="9"/>
            <c:spPr>
              <a:solidFill>
                <a:srgbClr val="7030A0"/>
              </a:solidFill>
              <a:ln w="9525">
                <a:solidFill>
                  <a:srgbClr val="7030A0"/>
                </a:solidFill>
              </a:ln>
              <a:effectLst/>
            </c:spPr>
          </c:marker>
          <c:cat>
            <c:numRef>
              <c:f>'[2]JStorWords Line Chart 11-18-15'!$A$4:$A$24</c:f>
              <c:numCache>
                <c:formatCode>General</c:formatCode>
                <c:ptCount val="2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</c:numCache>
            </c:numRef>
          </c:cat>
          <c:val>
            <c:numRef>
              <c:f>'[2]JStorWords Line Chart 11-18-15'!$C$4:$C$24</c:f>
              <c:numCache>
                <c:formatCode>General</c:formatCode>
                <c:ptCount val="21"/>
                <c:pt idx="0">
                  <c:v>197</c:v>
                </c:pt>
                <c:pt idx="1">
                  <c:v>212</c:v>
                </c:pt>
                <c:pt idx="2">
                  <c:v>206</c:v>
                </c:pt>
                <c:pt idx="3">
                  <c:v>249</c:v>
                </c:pt>
                <c:pt idx="4">
                  <c:v>274</c:v>
                </c:pt>
                <c:pt idx="5">
                  <c:v>321</c:v>
                </c:pt>
                <c:pt idx="6">
                  <c:v>307</c:v>
                </c:pt>
                <c:pt idx="7">
                  <c:v>380</c:v>
                </c:pt>
                <c:pt idx="8">
                  <c:v>424</c:v>
                </c:pt>
                <c:pt idx="9">
                  <c:v>402</c:v>
                </c:pt>
                <c:pt idx="10">
                  <c:v>432</c:v>
                </c:pt>
                <c:pt idx="11">
                  <c:v>387</c:v>
                </c:pt>
                <c:pt idx="12">
                  <c:v>372</c:v>
                </c:pt>
                <c:pt idx="13">
                  <c:v>382</c:v>
                </c:pt>
                <c:pt idx="14">
                  <c:v>475</c:v>
                </c:pt>
                <c:pt idx="15">
                  <c:v>472</c:v>
                </c:pt>
                <c:pt idx="16">
                  <c:v>455</c:v>
                </c:pt>
                <c:pt idx="17">
                  <c:v>467</c:v>
                </c:pt>
                <c:pt idx="18">
                  <c:v>465</c:v>
                </c:pt>
                <c:pt idx="19">
                  <c:v>427</c:v>
                </c:pt>
                <c:pt idx="20">
                  <c:v>290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B97C-4D14-B164-AC2E2FD0CF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4525096"/>
        <c:axId val="153747808"/>
        <c:extLst xmlns:c16r2="http://schemas.microsoft.com/office/drawing/2015/06/chart">
          <c:ext xmlns:c15="http://schemas.microsoft.com/office/drawing/2012/chart" uri="{02D57815-91ED-43cb-92C2-25804820EDAC}">
            <c15:filteredLineSeries>
              <c15:ser>
                <c:idx val="2"/>
                <c:order val="2"/>
                <c:tx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'[2]JStorWords Line Chart 11-18-15'!$D$3</c15:sqref>
                        </c15:formulaRef>
                      </c:ext>
                    </c:extLst>
                    <c:strCache>
                      <c:ptCount val="1"/>
                      <c:pt idx="0">
                        <c:v>"rural/nonmetropolitan" and "poverty"</c:v>
                      </c:pt>
                    </c:strCache>
                  </c:strRef>
                </c:tx>
                <c:spPr>
                  <a:ln w="28575" cap="rnd">
                    <a:solidFill>
                      <a:schemeClr val="bg1">
                        <a:lumMod val="5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9"/>
                  <c:spPr>
                    <a:solidFill>
                      <a:schemeClr val="bg1">
                        <a:lumMod val="50000"/>
                      </a:schemeClr>
                    </a:solidFill>
                    <a:ln w="9525">
                      <a:solidFill>
                        <a:schemeClr val="bg1">
                          <a:lumMod val="50000"/>
                        </a:schemeClr>
                      </a:solidFill>
                    </a:ln>
                    <a:effectLst/>
                  </c:spPr>
                </c:marker>
                <c:cat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'[2]JStorWords Line Chart 11-18-15'!$A$4:$A$24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1990</c:v>
                      </c:pt>
                      <c:pt idx="1">
                        <c:v>1991</c:v>
                      </c:pt>
                      <c:pt idx="2">
                        <c:v>1992</c:v>
                      </c:pt>
                      <c:pt idx="3">
                        <c:v>1993</c:v>
                      </c:pt>
                      <c:pt idx="4">
                        <c:v>1994</c:v>
                      </c:pt>
                      <c:pt idx="5">
                        <c:v>1995</c:v>
                      </c:pt>
                      <c:pt idx="6">
                        <c:v>1996</c:v>
                      </c:pt>
                      <c:pt idx="7">
                        <c:v>1997</c:v>
                      </c:pt>
                      <c:pt idx="8">
                        <c:v>1998</c:v>
                      </c:pt>
                      <c:pt idx="9">
                        <c:v>1999</c:v>
                      </c:pt>
                      <c:pt idx="10">
                        <c:v>2000</c:v>
                      </c:pt>
                      <c:pt idx="11">
                        <c:v>2001</c:v>
                      </c:pt>
                      <c:pt idx="12">
                        <c:v>2002</c:v>
                      </c:pt>
                      <c:pt idx="13">
                        <c:v>2003</c:v>
                      </c:pt>
                      <c:pt idx="14">
                        <c:v>2004</c:v>
                      </c:pt>
                      <c:pt idx="15">
                        <c:v>2005</c:v>
                      </c:pt>
                      <c:pt idx="16">
                        <c:v>2006</c:v>
                      </c:pt>
                      <c:pt idx="17">
                        <c:v>2007</c:v>
                      </c:pt>
                      <c:pt idx="18">
                        <c:v>2008</c:v>
                      </c:pt>
                      <c:pt idx="19">
                        <c:v>2009</c:v>
                      </c:pt>
                      <c:pt idx="20">
                        <c:v>2010</c:v>
                      </c:pt>
                    </c:numCache>
                  </c:numRef>
                </c:cat>
                <c: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'[2]JStorWords Line Chart 11-18-15'!$D$4:$D$24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1022</c:v>
                      </c:pt>
                      <c:pt idx="1">
                        <c:v>1117</c:v>
                      </c:pt>
                      <c:pt idx="2">
                        <c:v>1105</c:v>
                      </c:pt>
                      <c:pt idx="3">
                        <c:v>1227</c:v>
                      </c:pt>
                      <c:pt idx="4">
                        <c:v>1268</c:v>
                      </c:pt>
                      <c:pt idx="5">
                        <c:v>1330</c:v>
                      </c:pt>
                      <c:pt idx="6">
                        <c:v>1386</c:v>
                      </c:pt>
                      <c:pt idx="7">
                        <c:v>1550</c:v>
                      </c:pt>
                      <c:pt idx="8">
                        <c:v>1516</c:v>
                      </c:pt>
                      <c:pt idx="9">
                        <c:v>1571</c:v>
                      </c:pt>
                      <c:pt idx="10">
                        <c:v>1692</c:v>
                      </c:pt>
                      <c:pt idx="11">
                        <c:v>1576</c:v>
                      </c:pt>
                      <c:pt idx="12">
                        <c:v>1690</c:v>
                      </c:pt>
                      <c:pt idx="13">
                        <c:v>1692</c:v>
                      </c:pt>
                      <c:pt idx="14">
                        <c:v>1907</c:v>
                      </c:pt>
                      <c:pt idx="15">
                        <c:v>1977</c:v>
                      </c:pt>
                      <c:pt idx="16">
                        <c:v>1971</c:v>
                      </c:pt>
                      <c:pt idx="17">
                        <c:v>2092</c:v>
                      </c:pt>
                      <c:pt idx="18">
                        <c:v>1819</c:v>
                      </c:pt>
                      <c:pt idx="19">
                        <c:v>1803</c:v>
                      </c:pt>
                      <c:pt idx="20">
                        <c:v>1108</c:v>
                      </c:pt>
                    </c:numCache>
                  </c:numRef>
                </c:val>
                <c:smooth val="0"/>
                <c:extLst xmlns:c16r2="http://schemas.microsoft.com/office/drawing/2015/06/chart">
                  <c:ext xmlns:c16="http://schemas.microsoft.com/office/drawing/2014/chart" uri="{C3380CC4-5D6E-409C-BE32-E72D297353CC}">
                    <c16:uniqueId val="{00000002-B97C-4D14-B164-AC2E2FD0CFD4}"/>
                  </c:ext>
                </c:extLst>
              </c15:ser>
            </c15:filteredLineSeries>
          </c:ext>
        </c:extLst>
      </c:lineChart>
      <c:catAx>
        <c:axId val="15452509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Garamond"/>
                    <a:ea typeface="+mn-ea"/>
                    <a:cs typeface="Garamond"/>
                  </a:defRPr>
                </a:pPr>
                <a:r>
                  <a:rPr lang="en-US" sz="1200" b="1" baseline="0">
                    <a:solidFill>
                      <a:sysClr val="windowText" lastClr="000000"/>
                    </a:solidFill>
                    <a:latin typeface="Garamond"/>
                    <a:cs typeface="Garamond"/>
                  </a:rPr>
                  <a:t>Publication Year</a:t>
                </a:r>
              </a:p>
            </c:rich>
          </c:tx>
          <c:layout>
            <c:manualLayout>
              <c:xMode val="edge"/>
              <c:yMode val="edge"/>
              <c:x val="0.373516210566186"/>
              <c:y val="0.9523225450477219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Garamond"/>
                  <a:ea typeface="+mn-ea"/>
                  <a:cs typeface="Garamond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Garamond"/>
                <a:ea typeface="+mn-ea"/>
                <a:cs typeface="Garamond"/>
              </a:defRPr>
            </a:pPr>
            <a:endParaRPr lang="en-US"/>
          </a:p>
        </c:txPr>
        <c:crossAx val="153747808"/>
        <c:crosses val="autoZero"/>
        <c:auto val="1"/>
        <c:lblAlgn val="ctr"/>
        <c:lblOffset val="100"/>
        <c:noMultiLvlLbl val="0"/>
      </c:catAx>
      <c:valAx>
        <c:axId val="153747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aramond"/>
                <a:ea typeface="+mn-ea"/>
                <a:cs typeface="Garamond"/>
              </a:defRPr>
            </a:pPr>
            <a:endParaRPr lang="en-US"/>
          </a:p>
        </c:txPr>
        <c:crossAx val="154525096"/>
        <c:crosses val="autoZero"/>
        <c:crossBetween val="midCat"/>
      </c:valAx>
      <c:spPr>
        <a:noFill/>
        <a:ln>
          <a:solidFill>
            <a:schemeClr val="bg1">
              <a:lumMod val="75000"/>
            </a:schemeClr>
          </a:solidFill>
        </a:ln>
        <a:effectLst/>
      </c:spPr>
    </c:plotArea>
    <c:legend>
      <c:legendPos val="b"/>
      <c:layout>
        <c:manualLayout>
          <c:xMode val="edge"/>
          <c:yMode val="edge"/>
          <c:x val="0.81662676050675198"/>
          <c:y val="0.156132936466052"/>
          <c:w val="0.17184220995046201"/>
          <c:h val="0.3066882493346870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Garamond"/>
              <a:ea typeface="+mn-ea"/>
              <a:cs typeface="Garamond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 Urban Counties</c:v>
                </c:pt>
              </c:strCache>
            </c:strRef>
          </c:tx>
          <c:spPr>
            <a:ln w="12700" cap="rnd">
              <a:solidFill>
                <a:schemeClr val="accent2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Sheet1!$A$2:$A$6</c:f>
              <c:numCache>
                <c:formatCode>General</c:formatCode>
                <c:ptCount val="5"/>
                <c:pt idx="0">
                  <c:v>1990</c:v>
                </c:pt>
                <c:pt idx="1">
                  <c:v>2000</c:v>
                </c:pt>
                <c:pt idx="2">
                  <c:v>2010</c:v>
                </c:pt>
                <c:pt idx="3">
                  <c:v>2014</c:v>
                </c:pt>
                <c:pt idx="4">
                  <c:v>2017</c:v>
                </c:pt>
              </c:numCache>
            </c:numRef>
          </c:cat>
          <c:val>
            <c:numRef>
              <c:f>Sheet1!$B$2:$B$6</c:f>
              <c:numCache>
                <c:formatCode>#,##0</c:formatCode>
                <c:ptCount val="5"/>
                <c:pt idx="0">
                  <c:v>301277</c:v>
                </c:pt>
                <c:pt idx="1">
                  <c:v>277125</c:v>
                </c:pt>
                <c:pt idx="2">
                  <c:v>384477</c:v>
                </c:pt>
                <c:pt idx="3">
                  <c:v>447343</c:v>
                </c:pt>
                <c:pt idx="4">
                  <c:v>425458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DDEE-4644-90A5-8AF760A431B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Milwuakee/Madison</c:v>
                </c:pt>
              </c:strCache>
            </c:strRef>
          </c:tx>
          <c:spPr>
            <a:ln w="762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0510226205237865E-2"/>
                  <c:y val="-4.07348234271922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DDEE-4644-90A5-8AF760A431BF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6935794481246287E-2"/>
                  <c:y val="-5.20500521569677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DDEE-4644-90A5-8AF760A431BF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5021022067941035E-2"/>
                  <c:y val="-4.97870064110125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DDEE-4644-90A5-8AF760A431BF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4297726895966393E-2"/>
                  <c:y val="-4.97870064110125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DDEE-4644-90A5-8AF760A431BF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2.3829544826610509E-3"/>
                  <c:y val="-4.75239606650574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DDEE-4644-90A5-8AF760A431BF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1990</c:v>
                </c:pt>
                <c:pt idx="1">
                  <c:v>2000</c:v>
                </c:pt>
                <c:pt idx="2">
                  <c:v>2010</c:v>
                </c:pt>
                <c:pt idx="3">
                  <c:v>2014</c:v>
                </c:pt>
                <c:pt idx="4">
                  <c:v>2017</c:v>
                </c:pt>
              </c:numCache>
            </c:numRef>
          </c:cat>
          <c:val>
            <c:numRef>
              <c:f>Sheet1!$C$2:$C$6</c:f>
              <c:numCache>
                <c:formatCode>#,##0</c:formatCode>
                <c:ptCount val="5"/>
                <c:pt idx="0">
                  <c:v>165567</c:v>
                </c:pt>
                <c:pt idx="1">
                  <c:v>154453</c:v>
                </c:pt>
                <c:pt idx="2">
                  <c:v>192076</c:v>
                </c:pt>
                <c:pt idx="3">
                  <c:v>217763</c:v>
                </c:pt>
                <c:pt idx="4">
                  <c:v>205726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DDEE-4644-90A5-8AF760A431B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 Suburbs</c:v>
                </c:pt>
              </c:strCache>
            </c:strRef>
          </c:tx>
          <c:spPr>
            <a:ln w="76200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5.004204413588207E-2"/>
                  <c:y val="-3.16826404433717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DDEE-4644-90A5-8AF760A431BF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2.71565489514614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DDEE-4644-90A5-8AF760A431BF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1914772413304381E-3"/>
                  <c:y val="3.62087319352818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DDEE-4644-90A5-8AF760A431BF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1914772413305255E-3"/>
                  <c:y val="4.07348234271921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DDEE-4644-90A5-8AF760A431BF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2.3829544826610509E-3"/>
                  <c:y val="4.75239606650573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DDEE-4644-90A5-8AF760A431BF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1990</c:v>
                </c:pt>
                <c:pt idx="1">
                  <c:v>2000</c:v>
                </c:pt>
                <c:pt idx="2">
                  <c:v>2010</c:v>
                </c:pt>
                <c:pt idx="3">
                  <c:v>2014</c:v>
                </c:pt>
                <c:pt idx="4">
                  <c:v>2017</c:v>
                </c:pt>
              </c:numCache>
            </c:numRef>
          </c:cat>
          <c:val>
            <c:numRef>
              <c:f>Sheet1!$D$2:$D$6</c:f>
              <c:numCache>
                <c:formatCode>#,##0</c:formatCode>
                <c:ptCount val="5"/>
                <c:pt idx="0">
                  <c:v>57901</c:v>
                </c:pt>
                <c:pt idx="1">
                  <c:v>60382</c:v>
                </c:pt>
                <c:pt idx="2">
                  <c:v>99907</c:v>
                </c:pt>
                <c:pt idx="3">
                  <c:v>128077</c:v>
                </c:pt>
                <c:pt idx="4">
                  <c:v>119805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DDEE-4644-90A5-8AF760A431BF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Rural Counties</c:v>
                </c:pt>
              </c:strCache>
            </c:strRef>
          </c:tx>
          <c:spPr>
            <a:ln w="12700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numRef>
              <c:f>Sheet1!$A$2:$A$6</c:f>
              <c:numCache>
                <c:formatCode>General</c:formatCode>
                <c:ptCount val="5"/>
                <c:pt idx="0">
                  <c:v>1990</c:v>
                </c:pt>
                <c:pt idx="1">
                  <c:v>2000</c:v>
                </c:pt>
                <c:pt idx="2">
                  <c:v>2010</c:v>
                </c:pt>
                <c:pt idx="3">
                  <c:v>2014</c:v>
                </c:pt>
                <c:pt idx="4">
                  <c:v>2017</c:v>
                </c:pt>
              </c:numCache>
            </c:numRef>
          </c:cat>
          <c:val>
            <c:numRef>
              <c:f>Sheet1!$E$2:$E$6</c:f>
              <c:numCache>
                <c:formatCode>#,##0</c:formatCode>
                <c:ptCount val="5"/>
                <c:pt idx="0">
                  <c:v>150711</c:v>
                </c:pt>
                <c:pt idx="1">
                  <c:v>124020</c:v>
                </c:pt>
                <c:pt idx="2">
                  <c:v>170689</c:v>
                </c:pt>
                <c:pt idx="3">
                  <c:v>192265</c:v>
                </c:pt>
                <c:pt idx="4">
                  <c:v>176074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DDEE-4644-90A5-8AF760A431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33152800"/>
        <c:axId val="433153192"/>
      </c:lineChart>
      <c:catAx>
        <c:axId val="433152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3153192"/>
        <c:crosses val="autoZero"/>
        <c:auto val="1"/>
        <c:lblAlgn val="ctr"/>
        <c:lblOffset val="100"/>
        <c:noMultiLvlLbl val="0"/>
      </c:catAx>
      <c:valAx>
        <c:axId val="433153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3152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 Urban Counties</c:v>
                </c:pt>
              </c:strCache>
            </c:strRef>
          </c:tx>
          <c:spPr>
            <a:ln w="12700" cap="rnd">
              <a:solidFill>
                <a:schemeClr val="accent2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7659089653221021E-2"/>
                  <c:y val="-3.84717776812369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4-DDEE-4644-90A5-8AF760A431BF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7659089653220585E-3"/>
                  <c:y val="4.52609149191023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5-DDEE-4644-90A5-8AF760A431BF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1914772413304381E-3"/>
                  <c:y val="4.52609149191023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6-DDEE-4644-90A5-8AF760A431BF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0723295171974642E-2"/>
                  <c:y val="6.56283266326984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7-DDEE-4644-90A5-8AF760A431BF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9.531817930644379E-3"/>
                  <c:y val="5.43130979029228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8-DDEE-4644-90A5-8AF760A431BF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>
                        <a:lumMod val="9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1990</c:v>
                </c:pt>
                <c:pt idx="1">
                  <c:v>2000</c:v>
                </c:pt>
                <c:pt idx="2">
                  <c:v>2010</c:v>
                </c:pt>
                <c:pt idx="3">
                  <c:v>2014</c:v>
                </c:pt>
                <c:pt idx="4">
                  <c:v>2017</c:v>
                </c:pt>
              </c:numCache>
            </c:numRef>
          </c:cat>
          <c:val>
            <c:numRef>
              <c:f>Sheet1!$B$2:$B$6</c:f>
              <c:numCache>
                <c:formatCode>#,##0</c:formatCode>
                <c:ptCount val="5"/>
                <c:pt idx="0">
                  <c:v>301277</c:v>
                </c:pt>
                <c:pt idx="1">
                  <c:v>277125</c:v>
                </c:pt>
                <c:pt idx="2">
                  <c:v>384477</c:v>
                </c:pt>
                <c:pt idx="3">
                  <c:v>447343</c:v>
                </c:pt>
                <c:pt idx="4">
                  <c:v>425458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DDEE-4644-90A5-8AF760A431B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Milwuakee/Madison</c:v>
                </c:pt>
              </c:strCache>
            </c:strRef>
          </c:tx>
          <c:spPr>
            <a:ln w="762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0510226205237865E-2"/>
                  <c:y val="-4.07348234271922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DDEE-4644-90A5-8AF760A431BF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6935794481246287E-2"/>
                  <c:y val="-5.20500521569677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DDEE-4644-90A5-8AF760A431BF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5021022067941035E-2"/>
                  <c:y val="-4.97870064110125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DDEE-4644-90A5-8AF760A431BF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4297726895966393E-2"/>
                  <c:y val="-4.97870064110125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DDEE-4644-90A5-8AF760A431BF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2.3829544826610509E-3"/>
                  <c:y val="-4.75239606650574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DDEE-4644-90A5-8AF760A431BF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1990</c:v>
                </c:pt>
                <c:pt idx="1">
                  <c:v>2000</c:v>
                </c:pt>
                <c:pt idx="2">
                  <c:v>2010</c:v>
                </c:pt>
                <c:pt idx="3">
                  <c:v>2014</c:v>
                </c:pt>
                <c:pt idx="4">
                  <c:v>2017</c:v>
                </c:pt>
              </c:numCache>
            </c:numRef>
          </c:cat>
          <c:val>
            <c:numRef>
              <c:f>Sheet1!$C$2:$C$6</c:f>
              <c:numCache>
                <c:formatCode>#,##0</c:formatCode>
                <c:ptCount val="5"/>
                <c:pt idx="0">
                  <c:v>165567</c:v>
                </c:pt>
                <c:pt idx="1">
                  <c:v>154453</c:v>
                </c:pt>
                <c:pt idx="2">
                  <c:v>192076</c:v>
                </c:pt>
                <c:pt idx="3">
                  <c:v>217763</c:v>
                </c:pt>
                <c:pt idx="4">
                  <c:v>205726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DDEE-4644-90A5-8AF760A431B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 Suburbs</c:v>
                </c:pt>
              </c:strCache>
            </c:strRef>
          </c:tx>
          <c:spPr>
            <a:ln w="76200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5.004204413588207E-2"/>
                  <c:y val="-3.16826404433717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DDEE-4644-90A5-8AF760A431BF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2.71565489514614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DDEE-4644-90A5-8AF760A431BF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1914772413304381E-3"/>
                  <c:y val="3.62087319352818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DDEE-4644-90A5-8AF760A431BF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1914772413305255E-3"/>
                  <c:y val="4.07348234271921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DDEE-4644-90A5-8AF760A431BF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2.3829544826610509E-3"/>
                  <c:y val="4.75239606650573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DDEE-4644-90A5-8AF760A431BF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1990</c:v>
                </c:pt>
                <c:pt idx="1">
                  <c:v>2000</c:v>
                </c:pt>
                <c:pt idx="2">
                  <c:v>2010</c:v>
                </c:pt>
                <c:pt idx="3">
                  <c:v>2014</c:v>
                </c:pt>
                <c:pt idx="4">
                  <c:v>2017</c:v>
                </c:pt>
              </c:numCache>
            </c:numRef>
          </c:cat>
          <c:val>
            <c:numRef>
              <c:f>Sheet1!$D$2:$D$6</c:f>
              <c:numCache>
                <c:formatCode>#,##0</c:formatCode>
                <c:ptCount val="5"/>
                <c:pt idx="0">
                  <c:v>57901</c:v>
                </c:pt>
                <c:pt idx="1">
                  <c:v>60382</c:v>
                </c:pt>
                <c:pt idx="2">
                  <c:v>99907</c:v>
                </c:pt>
                <c:pt idx="3">
                  <c:v>128077</c:v>
                </c:pt>
                <c:pt idx="4">
                  <c:v>119805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DDEE-4644-90A5-8AF760A431BF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Rural Counties</c:v>
                </c:pt>
              </c:strCache>
            </c:strRef>
          </c:tx>
          <c:spPr>
            <a:ln w="76200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7.9828975169145208E-2"/>
                  <c:y val="2.26304574595510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DDEE-4644-90A5-8AF760A431BF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5489204137296831E-2"/>
                  <c:y val="2.94195946974164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0-DDEE-4644-90A5-8AF760A431BF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8.340340689313679E-3"/>
                  <c:y val="3.84717776812370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DDEE-4644-90A5-8AF760A431BF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2.3829544826610509E-3"/>
                  <c:y val="4.75239606650574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2-DDEE-4644-90A5-8AF760A431BF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7474797669160517E-16"/>
                  <c:y val="3.39456861893267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DDEE-4644-90A5-8AF760A431BF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1990</c:v>
                </c:pt>
                <c:pt idx="1">
                  <c:v>2000</c:v>
                </c:pt>
                <c:pt idx="2">
                  <c:v>2010</c:v>
                </c:pt>
                <c:pt idx="3">
                  <c:v>2014</c:v>
                </c:pt>
                <c:pt idx="4">
                  <c:v>2017</c:v>
                </c:pt>
              </c:numCache>
            </c:numRef>
          </c:cat>
          <c:val>
            <c:numRef>
              <c:f>Sheet1!$E$2:$E$6</c:f>
              <c:numCache>
                <c:formatCode>#,##0</c:formatCode>
                <c:ptCount val="5"/>
                <c:pt idx="0">
                  <c:v>150711</c:v>
                </c:pt>
                <c:pt idx="1">
                  <c:v>124020</c:v>
                </c:pt>
                <c:pt idx="2">
                  <c:v>170689</c:v>
                </c:pt>
                <c:pt idx="3">
                  <c:v>192265</c:v>
                </c:pt>
                <c:pt idx="4">
                  <c:v>176074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DDEE-4644-90A5-8AF760A431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33153976"/>
        <c:axId val="433154368"/>
      </c:lineChart>
      <c:catAx>
        <c:axId val="433153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3154368"/>
        <c:crosses val="autoZero"/>
        <c:auto val="1"/>
        <c:lblAlgn val="ctr"/>
        <c:lblOffset val="100"/>
        <c:noMultiLvlLbl val="0"/>
      </c:catAx>
      <c:valAx>
        <c:axId val="4331543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3153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309055047254679E-2"/>
          <c:y val="3.5084368978092438E-2"/>
          <c:w val="0.93554493337430111"/>
          <c:h val="0.811461813209226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1990</c:v>
                </c:pt>
              </c:strCache>
            </c:strRef>
          </c:tx>
          <c:spPr>
            <a:pattFill prst="wdUpDiag">
              <a:fgClr>
                <a:schemeClr val="accent6">
                  <a:lumMod val="20000"/>
                  <a:lumOff val="80000"/>
                </a:schemeClr>
              </a:fgClr>
              <a:bgClr>
                <a:schemeClr val="bg1"/>
              </a:bgClr>
            </a:pattFill>
            <a:ln w="19050">
              <a:solidFill>
                <a:schemeClr val="accent6">
                  <a:lumMod val="75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All Urban Counties</c:v>
                </c:pt>
                <c:pt idx="1">
                  <c:v>Milwaukee/Madison</c:v>
                </c:pt>
                <c:pt idx="2">
                  <c:v>SE Suburbs</c:v>
                </c:pt>
                <c:pt idx="3">
                  <c:v>Rural Counties</c:v>
                </c:pt>
              </c:strCache>
            </c:strRef>
          </c:cat>
          <c:val>
            <c:numRef>
              <c:f>Sheet1!$B$2:$B$5</c:f>
              <c:numCache>
                <c:formatCode>0.0%</c:formatCode>
                <c:ptCount val="4"/>
                <c:pt idx="0">
                  <c:v>0.10199999999999999</c:v>
                </c:pt>
                <c:pt idx="1">
                  <c:v>0.218</c:v>
                </c:pt>
                <c:pt idx="2">
                  <c:v>4.8000000000000001E-2</c:v>
                </c:pt>
                <c:pt idx="3">
                  <c:v>0.13400000000000001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F85-472F-9621-D116B7F5FDD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2000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 w="12700">
              <a:solidFill>
                <a:schemeClr val="accent6">
                  <a:lumMod val="75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All Urban Counties</c:v>
                </c:pt>
                <c:pt idx="1">
                  <c:v>Milwaukee/Madison</c:v>
                </c:pt>
                <c:pt idx="2">
                  <c:v>SE Suburbs</c:v>
                </c:pt>
                <c:pt idx="3">
                  <c:v>Rural Counties</c:v>
                </c:pt>
              </c:strCache>
            </c:strRef>
          </c:cat>
          <c:val>
            <c:numRef>
              <c:f>Sheet1!$C$2:$C$5</c:f>
              <c:numCache>
                <c:formatCode>0.0%</c:formatCode>
                <c:ptCount val="4"/>
                <c:pt idx="0">
                  <c:v>8.2000000000000003E-2</c:v>
                </c:pt>
                <c:pt idx="1">
                  <c:v>0.21199999999999999</c:v>
                </c:pt>
                <c:pt idx="2">
                  <c:v>4.4999999999999998E-2</c:v>
                </c:pt>
                <c:pt idx="3">
                  <c:v>9.6000000000000002E-2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F85-472F-9621-D116B7F5FDD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All Urban Counties</c:v>
                </c:pt>
                <c:pt idx="1">
                  <c:v>Milwaukee/Madison</c:v>
                </c:pt>
                <c:pt idx="2">
                  <c:v>SE Suburbs</c:v>
                </c:pt>
                <c:pt idx="3">
                  <c:v>Rural Counties</c:v>
                </c:pt>
              </c:strCache>
            </c:strRef>
          </c:cat>
          <c:val>
            <c:numRef>
              <c:f>Sheet1!$D$2:$D$5</c:f>
              <c:numCache>
                <c:formatCode>0.0%</c:formatCode>
                <c:ptCount val="4"/>
                <c:pt idx="0">
                  <c:v>0.115</c:v>
                </c:pt>
                <c:pt idx="1">
                  <c:v>0.25700000000000001</c:v>
                </c:pt>
                <c:pt idx="2">
                  <c:v>6.9000000000000006E-2</c:v>
                </c:pt>
                <c:pt idx="3">
                  <c:v>0.127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F85-472F-9621-D116B7F5FDDC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All Urban Counties</c:v>
                </c:pt>
                <c:pt idx="1">
                  <c:v>Milwaukee/Madison</c:v>
                </c:pt>
                <c:pt idx="2">
                  <c:v>SE Suburbs</c:v>
                </c:pt>
                <c:pt idx="3">
                  <c:v>Rural Counties</c:v>
                </c:pt>
              </c:strCache>
            </c:strRef>
          </c:cat>
          <c:val>
            <c:numRef>
              <c:f>Sheet1!$E$2:$E$5</c:f>
              <c:numCache>
                <c:formatCode>0.0%</c:formatCode>
                <c:ptCount val="4"/>
                <c:pt idx="0">
                  <c:v>0.13</c:v>
                </c:pt>
                <c:pt idx="1">
                  <c:v>0.28100000000000003</c:v>
                </c:pt>
                <c:pt idx="2">
                  <c:v>8.5999999999999993E-2</c:v>
                </c:pt>
                <c:pt idx="3">
                  <c:v>0.13700000000000001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F85-472F-9621-D116B7F5FDDC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2">
                  <a:lumMod val="25000"/>
                </a:schemeClr>
              </a:solidFill>
              <a:ln>
                <a:solidFill>
                  <a:schemeClr val="bg2">
                    <a:lumMod val="2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B28-4C97-BDE4-7F0645D2E6A1}"/>
              </c:ext>
            </c:extLst>
          </c:dPt>
          <c:dPt>
            <c:idx val="1"/>
            <c:invertIfNegative val="0"/>
            <c:bubble3D val="0"/>
            <c:spPr>
              <a:solidFill>
                <a:schemeClr val="bg2">
                  <a:lumMod val="25000"/>
                </a:schemeClr>
              </a:solidFill>
              <a:ln>
                <a:solidFill>
                  <a:schemeClr val="bg2">
                    <a:lumMod val="2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B28-4C97-BDE4-7F0645D2E6A1}"/>
              </c:ext>
            </c:extLst>
          </c:dPt>
          <c:dPt>
            <c:idx val="2"/>
            <c:invertIfNegative val="0"/>
            <c:bubble3D val="0"/>
            <c:spPr>
              <a:solidFill>
                <a:schemeClr val="bg2">
                  <a:lumMod val="25000"/>
                </a:schemeClr>
              </a:solidFill>
              <a:ln>
                <a:solidFill>
                  <a:schemeClr val="bg2">
                    <a:lumMod val="2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2B28-4C97-BDE4-7F0645D2E6A1}"/>
              </c:ext>
            </c:extLst>
          </c:dPt>
          <c:dPt>
            <c:idx val="3"/>
            <c:invertIfNegative val="0"/>
            <c:bubble3D val="0"/>
            <c:spPr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bg2">
                    <a:lumMod val="2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C33-4749-8698-E5F50113D0D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All Urban Counties</c:v>
                </c:pt>
                <c:pt idx="1">
                  <c:v>Milwaukee/Madison</c:v>
                </c:pt>
                <c:pt idx="2">
                  <c:v>SE Suburbs</c:v>
                </c:pt>
                <c:pt idx="3">
                  <c:v>Rural Counties</c:v>
                </c:pt>
              </c:strCache>
            </c:strRef>
          </c:cat>
          <c:val>
            <c:numRef>
              <c:f>Sheet1!$F$2:$F$5</c:f>
              <c:numCache>
                <c:formatCode>0.0%</c:formatCode>
                <c:ptCount val="4"/>
                <c:pt idx="0">
                  <c:v>0.123</c:v>
                </c:pt>
                <c:pt idx="1">
                  <c:v>0.26800000000000002</c:v>
                </c:pt>
                <c:pt idx="2">
                  <c:v>8.1000000000000003E-2</c:v>
                </c:pt>
                <c:pt idx="3">
                  <c:v>0.128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B28-4C97-BDE4-7F0645D2E6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33155152"/>
        <c:axId val="433155544"/>
      </c:barChart>
      <c:catAx>
        <c:axId val="433155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3155544"/>
        <c:crosses val="autoZero"/>
        <c:auto val="1"/>
        <c:lblAlgn val="ctr"/>
        <c:lblOffset val="100"/>
        <c:noMultiLvlLbl val="0"/>
      </c:catAx>
      <c:valAx>
        <c:axId val="4331555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31551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7670370635065128"/>
          <c:y val="0.92099690479817653"/>
          <c:w val="0.47861389055095943"/>
          <c:h val="7.9003095201823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7403754564809094E-2"/>
          <c:y val="3.6241017626502704E-2"/>
          <c:w val="0.6740678234333336"/>
          <c:h val="0.9284601701295197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Urban Counties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C00000"/>
              </a:solidFill>
            </a:ln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767D-42F7-93CD-343EDCE79762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767D-42F7-93CD-343EDCE79762}"/>
              </c:ext>
            </c:extLst>
          </c:dPt>
          <c:dLbls>
            <c:dLbl>
              <c:idx val="1"/>
              <c:layout>
                <c:manualLayout>
                  <c:x val="0"/>
                  <c:y val="7.69230769230769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767D-42F7-93CD-343EDCE79762}"/>
                </c:ext>
                <c:ext xmlns:c15="http://schemas.microsoft.com/office/drawing/2012/chart" uri="{CE6537A1-D6FC-4f65-9D91-7224C49458BB}"/>
              </c:extLst>
            </c:dLbl>
            <c:numFmt formatCode="&quot;$&quot;#,##0" sourceLinked="0"/>
            <c:spPr>
              <a:solidFill>
                <a:prstClr val="white"/>
              </a:solidFill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2182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67D-42F7-93CD-343EDCE7976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Suburban Counties</c:v>
                </c:pt>
              </c:strCache>
            </c:strRef>
          </c:tx>
          <c:spPr>
            <a:solidFill>
              <a:schemeClr val="tx1"/>
            </a:solidFill>
            <a:ln>
              <a:solidFill>
                <a:srgbClr val="7030A0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  <a:ln>
                <a:solidFill>
                  <a:srgbClr val="7030A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67D-42F7-93CD-343EDCE79762}"/>
              </c:ext>
            </c:extLst>
          </c:dPt>
          <c:dLbls>
            <c:numFmt formatCode="&quot;$&quot;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2133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67D-42F7-93CD-343EDCE7976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Rural Counties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rgbClr val="00B0F0"/>
              </a:solidFill>
            </a:ln>
          </c:spPr>
          <c:invertIfNegative val="0"/>
          <c:dLbls>
            <c:numFmt formatCode="&quot;$&quot;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2144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67D-42F7-93CD-343EDCE797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3830280"/>
        <c:axId val="433830672"/>
      </c:barChart>
      <c:catAx>
        <c:axId val="4338302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33830672"/>
        <c:crosses val="autoZero"/>
        <c:auto val="1"/>
        <c:lblAlgn val="ctr"/>
        <c:lblOffset val="100"/>
        <c:noMultiLvlLbl val="0"/>
      </c:catAx>
      <c:valAx>
        <c:axId val="433830672"/>
        <c:scaling>
          <c:orientation val="minMax"/>
          <c:min val="2000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  <a:prstDash val="dash"/>
            </a:ln>
          </c:spPr>
        </c:majorGridlines>
        <c:numFmt formatCode="&quot;$&quot;#,##0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4338302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7522017085748232"/>
          <c:y val="9.4120172896549767E-2"/>
          <c:w val="0.25173390998912798"/>
          <c:h val="0.22982121001143493"/>
        </c:manualLayout>
      </c:layout>
      <c:overlay val="0"/>
      <c:spPr>
        <a:solidFill>
          <a:schemeClr val="bg1"/>
        </a:solidFill>
      </c:spPr>
      <c:txPr>
        <a:bodyPr/>
        <a:lstStyle/>
        <a:p>
          <a:pPr>
            <a:defRPr sz="1600" b="1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4545333732017683E-2"/>
          <c:y val="2.6218049666868564E-2"/>
          <c:w val="0.63835144024718427"/>
          <c:h val="0.8815511811023621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Urban Counties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C00000"/>
              </a:solidFill>
            </a:ln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DD54-4AAA-ACF6-F1C8A7EEAA17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DD54-4AAA-ACF6-F1C8A7EEAA17}"/>
              </c:ext>
            </c:extLst>
          </c:dPt>
          <c:dLbls>
            <c:dLbl>
              <c:idx val="1"/>
              <c:layout>
                <c:manualLayout>
                  <c:x val="-1.4011382759093836E-3"/>
                  <c:y val="5.5210577941926697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DD54-4AAA-ACF6-F1C8A7EEAA17}"/>
                </c:ext>
                <c:ext xmlns:c15="http://schemas.microsoft.com/office/drawing/2012/chart" uri="{CE6537A1-D6FC-4f65-9D91-7224C49458BB}"/>
              </c:extLst>
            </c:dLbl>
            <c:numFmt formatCode="&quot;$&quot;#,##0" sourceLinked="0"/>
            <c:spPr>
              <a:solidFill>
                <a:prstClr val="white"/>
              </a:solidFill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National</c:v>
                </c:pt>
                <c:pt idx="1">
                  <c:v>Wisconsin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876</c:v>
                </c:pt>
                <c:pt idx="1">
                  <c:v>950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D54-4AAA-ACF6-F1C8A7EEAA1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Suburban Counties</c:v>
                </c:pt>
              </c:strCache>
            </c:strRef>
          </c:tx>
          <c:spPr>
            <a:solidFill>
              <a:srgbClr val="7030A0"/>
            </a:solidFill>
            <a:ln>
              <a:solidFill>
                <a:srgbClr val="7030A0"/>
              </a:solidFill>
            </a:ln>
          </c:spPr>
          <c:invertIfNegative val="0"/>
          <c:dLbls>
            <c:dLbl>
              <c:idx val="0"/>
              <c:numFmt formatCode="&quot;$&quot;#,##0" sourceLinked="0"/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&quot;$&quot;#,##0" sourceLinked="0"/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&quot;$&quot;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National</c:v>
                </c:pt>
                <c:pt idx="1">
                  <c:v>Wisconsin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128</c:v>
                </c:pt>
                <c:pt idx="1">
                  <c:v>424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DD54-4AAA-ACF6-F1C8A7EEAA1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Rural Counties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numFmt formatCode="&quot;$&quot;#,##0" sourceLinked="0"/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Sheet1!$A$2:$A$3</c:f>
              <c:strCache>
                <c:ptCount val="2"/>
                <c:pt idx="0">
                  <c:v>National</c:v>
                </c:pt>
                <c:pt idx="1">
                  <c:v>Wisconsin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45</c:v>
                </c:pt>
                <c:pt idx="1">
                  <c:v>134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DD54-4AAA-ACF6-F1C8A7EEAA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3831848"/>
        <c:axId val="433832240"/>
      </c:barChart>
      <c:catAx>
        <c:axId val="4338318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>
                <a:solidFill>
                  <a:schemeClr val="tx1"/>
                </a:solidFill>
              </a:defRPr>
            </a:pPr>
            <a:endParaRPr lang="en-US"/>
          </a:p>
        </c:txPr>
        <c:crossAx val="433832240"/>
        <c:crosses val="autoZero"/>
        <c:auto val="1"/>
        <c:lblAlgn val="ctr"/>
        <c:lblOffset val="100"/>
        <c:noMultiLvlLbl val="0"/>
      </c:catAx>
      <c:valAx>
        <c:axId val="433832240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  <a:prstDash val="dash"/>
            </a:ln>
          </c:spPr>
        </c:majorGridlines>
        <c:numFmt formatCode="&quot;$&quot;#,##0.00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4338318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804445330409645"/>
          <c:y val="0.12469674944478094"/>
          <c:w val="0.24897383080279523"/>
          <c:h val="0.2018885523924894"/>
        </c:manualLayout>
      </c:layout>
      <c:overlay val="0"/>
      <c:spPr>
        <a:solidFill>
          <a:schemeClr val="bg1"/>
        </a:solidFill>
      </c:spPr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>
          <a:latin typeface="+mn-lt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 Urban</c:v>
                </c:pt>
              </c:strCache>
            </c:strRef>
          </c:tx>
          <c:spPr>
            <a:ln w="76200" cap="rnd">
              <a:solidFill>
                <a:srgbClr val="C00000"/>
              </a:solidFill>
              <a:round/>
            </a:ln>
            <a:effectLst/>
          </c:spPr>
          <c:marker>
            <c:symbol val="square"/>
            <c:size val="7"/>
            <c:spPr>
              <a:solidFill>
                <a:srgbClr val="C00000"/>
              </a:solidFill>
              <a:ln w="76200">
                <a:solidFill>
                  <a:srgbClr val="C0000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5.3140096618357488E-2"/>
                  <c:y val="-5.98004346126074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84E3-4574-8A96-CB19A24678CF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1739130434782653E-2"/>
                  <c:y val="6.90005014760855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84E3-4574-8A96-CB19A24678CF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3.140096618357488E-2"/>
                  <c:y val="5.06003677491293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84E3-4574-8A96-CB19A24678CF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3.8590980209244105E-2"/>
                  <c:y val="-5.06003677491293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84E3-4574-8A96-CB19A24678CF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7.0772157675909209E-3"/>
                  <c:y val="-4.600033431739035E-3"/>
                </c:manualLayout>
              </c:layout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84E3-4574-8A96-CB19A24678CF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1990</c:v>
                </c:pt>
                <c:pt idx="1">
                  <c:v>2000</c:v>
                </c:pt>
                <c:pt idx="2">
                  <c:v>2010</c:v>
                </c:pt>
                <c:pt idx="3">
                  <c:v>2014</c:v>
                </c:pt>
                <c:pt idx="4">
                  <c:v>2017</c:v>
                </c:pt>
              </c:numCache>
            </c:numRef>
          </c:cat>
          <c:val>
            <c:numRef>
              <c:f>Sheet1!$B$2:$B$6</c:f>
              <c:numCache>
                <c:formatCode>#,##0</c:formatCode>
                <c:ptCount val="5"/>
                <c:pt idx="0">
                  <c:v>9544</c:v>
                </c:pt>
                <c:pt idx="1">
                  <c:v>10201</c:v>
                </c:pt>
                <c:pt idx="2">
                  <c:v>11134</c:v>
                </c:pt>
                <c:pt idx="3">
                  <c:v>12741</c:v>
                </c:pt>
                <c:pt idx="4">
                  <c:v>12100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84E3-4574-8A96-CB19A24678C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  Suburban</c:v>
                </c:pt>
              </c:strCache>
            </c:strRef>
          </c:tx>
          <c:spPr>
            <a:ln w="76200" cap="rnd">
              <a:solidFill>
                <a:srgbClr val="7030A0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7030A0"/>
              </a:solidFill>
              <a:ln w="76200">
                <a:solidFill>
                  <a:srgbClr val="7030A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6.288654182903862E-2"/>
                  <c:y val="4.14003008856513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84E3-4574-8A96-CB19A24678CF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5.5555555555555601E-2"/>
                  <c:y val="-5.75004178967379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84E3-4574-8A96-CB19A24678CF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6.5217379189976429E-2"/>
                  <c:y val="-5.29003844649989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84E3-4574-8A96-CB19A24678CF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8.3131279751937955E-3"/>
                  <c:y val="-4.14003008856513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84E3-4574-8A96-CB19A24678CF}"/>
                </c:ext>
                <c:ext xmlns:c15="http://schemas.microsoft.com/office/drawing/2012/chart" uri="{CE6537A1-D6FC-4f65-9D91-7224C49458BB}"/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1990</c:v>
                </c:pt>
                <c:pt idx="1">
                  <c:v>2000</c:v>
                </c:pt>
                <c:pt idx="2">
                  <c:v>2010</c:v>
                </c:pt>
                <c:pt idx="3">
                  <c:v>2014</c:v>
                </c:pt>
                <c:pt idx="4">
                  <c:v>2017</c:v>
                </c:pt>
              </c:numCache>
            </c:numRef>
          </c:cat>
          <c:val>
            <c:numRef>
              <c:f>Sheet1!$C$2:$C$6</c:f>
              <c:numCache>
                <c:formatCode>#,##0</c:formatCode>
                <c:ptCount val="5"/>
                <c:pt idx="0">
                  <c:v>8616</c:v>
                </c:pt>
                <c:pt idx="1">
                  <c:v>10424</c:v>
                </c:pt>
                <c:pt idx="2">
                  <c:v>13687</c:v>
                </c:pt>
                <c:pt idx="3">
                  <c:v>16909</c:v>
                </c:pt>
                <c:pt idx="4">
                  <c:v>16292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84E3-4574-8A96-CB19A24678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67520"/>
        <c:axId val="151981624"/>
      </c:lineChart>
      <c:catAx>
        <c:axId val="2067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1981624"/>
        <c:crosses val="autoZero"/>
        <c:auto val="1"/>
        <c:lblAlgn val="ctr"/>
        <c:lblOffset val="100"/>
        <c:noMultiLvlLbl val="0"/>
      </c:catAx>
      <c:valAx>
        <c:axId val="151981624"/>
        <c:scaling>
          <c:orientation val="minMax"/>
          <c:min val="7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67520"/>
        <c:crosses val="autoZero"/>
        <c:crossBetween val="between"/>
        <c:majorUnit val="10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7494550450982106"/>
          <c:y val="0.91680658435021545"/>
          <c:w val="0.2878540488639954"/>
          <c:h val="6.939331535456749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 Urban</c:v>
                </c:pt>
              </c:strCache>
            </c:strRef>
          </c:tx>
          <c:spPr>
            <a:ln w="76200" cap="rnd">
              <a:solidFill>
                <a:srgbClr val="C00000"/>
              </a:solidFill>
              <a:round/>
            </a:ln>
            <a:effectLst/>
          </c:spPr>
          <c:marker>
            <c:symbol val="square"/>
            <c:size val="7"/>
            <c:spPr>
              <a:solidFill>
                <a:srgbClr val="C00000"/>
              </a:solidFill>
              <a:ln w="76200">
                <a:solidFill>
                  <a:srgbClr val="C0000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5.3140096618357488E-2"/>
                  <c:y val="-5.98004346126074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84E3-4574-8A96-CB19A24678CF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1739130434782653E-2"/>
                  <c:y val="6.90005014760855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84E3-4574-8A96-CB19A24678CF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3.140096618357488E-2"/>
                  <c:y val="5.06003677491293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84E3-4574-8A96-CB19A24678CF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3.8590980209244105E-2"/>
                  <c:y val="-5.06003677491293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84E3-4574-8A96-CB19A24678CF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7.0772157675909209E-3"/>
                  <c:y val="-4.600033431739035E-3"/>
                </c:manualLayout>
              </c:layout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84E3-4574-8A96-CB19A24678CF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1990</c:v>
                </c:pt>
                <c:pt idx="1">
                  <c:v>2000</c:v>
                </c:pt>
                <c:pt idx="2">
                  <c:v>2010</c:v>
                </c:pt>
                <c:pt idx="3">
                  <c:v>2014</c:v>
                </c:pt>
                <c:pt idx="4">
                  <c:v>2017</c:v>
                </c:pt>
              </c:numCache>
            </c:numRef>
          </c:cat>
          <c:val>
            <c:numRef>
              <c:f>Sheet1!$B$2:$B$6</c:f>
              <c:numCache>
                <c:formatCode>#,##0</c:formatCode>
                <c:ptCount val="5"/>
                <c:pt idx="0">
                  <c:v>9544</c:v>
                </c:pt>
                <c:pt idx="1">
                  <c:v>10201</c:v>
                </c:pt>
                <c:pt idx="2">
                  <c:v>11134</c:v>
                </c:pt>
                <c:pt idx="3">
                  <c:v>12741</c:v>
                </c:pt>
                <c:pt idx="4">
                  <c:v>12100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84E3-4574-8A96-CB19A24678C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  Suburban</c:v>
                </c:pt>
              </c:strCache>
            </c:strRef>
          </c:tx>
          <c:spPr>
            <a:ln w="76200" cap="rnd">
              <a:solidFill>
                <a:srgbClr val="7030A0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7030A0"/>
              </a:solidFill>
              <a:ln w="76200">
                <a:solidFill>
                  <a:srgbClr val="7030A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6.288654182903862E-2"/>
                  <c:y val="4.14003008856513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84E3-4574-8A96-CB19A24678CF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5.5555555555555601E-2"/>
                  <c:y val="-5.75004178967379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84E3-4574-8A96-CB19A24678CF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6.5217379189976429E-2"/>
                  <c:y val="-5.29003844649989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84E3-4574-8A96-CB19A24678CF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8.3131279751937955E-3"/>
                  <c:y val="-4.14003008856513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84E3-4574-8A96-CB19A24678CF}"/>
                </c:ext>
                <c:ext xmlns:c15="http://schemas.microsoft.com/office/drawing/2012/chart" uri="{CE6537A1-D6FC-4f65-9D91-7224C49458BB}"/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1990</c:v>
                </c:pt>
                <c:pt idx="1">
                  <c:v>2000</c:v>
                </c:pt>
                <c:pt idx="2">
                  <c:v>2010</c:v>
                </c:pt>
                <c:pt idx="3">
                  <c:v>2014</c:v>
                </c:pt>
                <c:pt idx="4">
                  <c:v>2017</c:v>
                </c:pt>
              </c:numCache>
            </c:numRef>
          </c:cat>
          <c:val>
            <c:numRef>
              <c:f>Sheet1!$C$2:$C$6</c:f>
              <c:numCache>
                <c:formatCode>#,##0</c:formatCode>
                <c:ptCount val="5"/>
                <c:pt idx="0">
                  <c:v>8616</c:v>
                </c:pt>
                <c:pt idx="1">
                  <c:v>10424</c:v>
                </c:pt>
                <c:pt idx="2">
                  <c:v>13687</c:v>
                </c:pt>
                <c:pt idx="3">
                  <c:v>16909</c:v>
                </c:pt>
                <c:pt idx="4">
                  <c:v>16292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84E3-4574-8A96-CB19A24678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4820392"/>
        <c:axId val="151624224"/>
      </c:lineChart>
      <c:catAx>
        <c:axId val="124820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1624224"/>
        <c:crosses val="autoZero"/>
        <c:auto val="1"/>
        <c:lblAlgn val="ctr"/>
        <c:lblOffset val="100"/>
        <c:noMultiLvlLbl val="0"/>
      </c:catAx>
      <c:valAx>
        <c:axId val="151624224"/>
        <c:scaling>
          <c:orientation val="minMax"/>
          <c:min val="7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4820392"/>
        <c:crosses val="autoZero"/>
        <c:crossBetween val="between"/>
        <c:majorUnit val="10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7494550450982106"/>
          <c:y val="0.91680658435021545"/>
          <c:w val="0.2878540488639954"/>
          <c:h val="6.939331535456749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 Urban</c:v>
                </c:pt>
              </c:strCache>
            </c:strRef>
          </c:tx>
          <c:spPr>
            <a:ln w="76200" cap="rnd">
              <a:solidFill>
                <a:srgbClr val="C00000"/>
              </a:solidFill>
              <a:round/>
            </a:ln>
            <a:effectLst/>
          </c:spPr>
          <c:marker>
            <c:symbol val="square"/>
            <c:size val="7"/>
            <c:spPr>
              <a:solidFill>
                <a:srgbClr val="C00000"/>
              </a:solidFill>
              <a:ln w="76200">
                <a:solidFill>
                  <a:srgbClr val="C0000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5.3140096618357488E-2"/>
                  <c:y val="-5.98004346126074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84E3-4574-8A96-CB19A24678CF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1739130434782653E-2"/>
                  <c:y val="6.90005014760855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84E3-4574-8A96-CB19A24678CF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3.140096618357488E-2"/>
                  <c:y val="5.06003677491293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84E3-4574-8A96-CB19A24678CF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3.8590980209244105E-2"/>
                  <c:y val="-5.06003677491293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84E3-4574-8A96-CB19A24678CF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7.0772157675909209E-3"/>
                  <c:y val="-4.600033431739035E-3"/>
                </c:manualLayout>
              </c:layout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84E3-4574-8A96-CB19A24678CF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1990</c:v>
                </c:pt>
                <c:pt idx="1">
                  <c:v>2000</c:v>
                </c:pt>
                <c:pt idx="2">
                  <c:v>2010</c:v>
                </c:pt>
                <c:pt idx="3">
                  <c:v>2014</c:v>
                </c:pt>
                <c:pt idx="4">
                  <c:v>2017</c:v>
                </c:pt>
              </c:numCache>
            </c:numRef>
          </c:cat>
          <c:val>
            <c:numRef>
              <c:f>Sheet1!$B$2:$B$6</c:f>
              <c:numCache>
                <c:formatCode>#,##0</c:formatCode>
                <c:ptCount val="5"/>
                <c:pt idx="0">
                  <c:v>9544</c:v>
                </c:pt>
                <c:pt idx="1">
                  <c:v>10201</c:v>
                </c:pt>
                <c:pt idx="2">
                  <c:v>11134</c:v>
                </c:pt>
                <c:pt idx="3">
                  <c:v>12741</c:v>
                </c:pt>
                <c:pt idx="4">
                  <c:v>12100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84E3-4574-8A96-CB19A24678C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  Suburban</c:v>
                </c:pt>
              </c:strCache>
            </c:strRef>
          </c:tx>
          <c:spPr>
            <a:ln w="76200" cap="rnd">
              <a:solidFill>
                <a:srgbClr val="7030A0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7030A0"/>
              </a:solidFill>
              <a:ln w="76200">
                <a:solidFill>
                  <a:srgbClr val="7030A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6.288654182903862E-2"/>
                  <c:y val="4.14003008856513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84E3-4574-8A96-CB19A24678CF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5.5555555555555601E-2"/>
                  <c:y val="-5.75004178967379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84E3-4574-8A96-CB19A24678CF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6.5217379189976429E-2"/>
                  <c:y val="-5.29003844649989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84E3-4574-8A96-CB19A24678CF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8.3131279751937955E-3"/>
                  <c:y val="-4.14003008856513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84E3-4574-8A96-CB19A24678CF}"/>
                </c:ext>
                <c:ext xmlns:c15="http://schemas.microsoft.com/office/drawing/2012/chart" uri="{CE6537A1-D6FC-4f65-9D91-7224C49458BB}"/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1990</c:v>
                </c:pt>
                <c:pt idx="1">
                  <c:v>2000</c:v>
                </c:pt>
                <c:pt idx="2">
                  <c:v>2010</c:v>
                </c:pt>
                <c:pt idx="3">
                  <c:v>2014</c:v>
                </c:pt>
                <c:pt idx="4">
                  <c:v>2017</c:v>
                </c:pt>
              </c:numCache>
            </c:numRef>
          </c:cat>
          <c:val>
            <c:numRef>
              <c:f>Sheet1!$C$2:$C$6</c:f>
              <c:numCache>
                <c:formatCode>#,##0</c:formatCode>
                <c:ptCount val="5"/>
                <c:pt idx="0">
                  <c:v>8616</c:v>
                </c:pt>
                <c:pt idx="1">
                  <c:v>10424</c:v>
                </c:pt>
                <c:pt idx="2">
                  <c:v>13687</c:v>
                </c:pt>
                <c:pt idx="3">
                  <c:v>16909</c:v>
                </c:pt>
                <c:pt idx="4">
                  <c:v>16292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84E3-4574-8A96-CB19A24678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1735528"/>
        <c:axId val="151735920"/>
      </c:lineChart>
      <c:catAx>
        <c:axId val="151735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1735920"/>
        <c:crosses val="autoZero"/>
        <c:auto val="1"/>
        <c:lblAlgn val="ctr"/>
        <c:lblOffset val="100"/>
        <c:noMultiLvlLbl val="0"/>
      </c:catAx>
      <c:valAx>
        <c:axId val="151735920"/>
        <c:scaling>
          <c:orientation val="minMax"/>
          <c:min val="7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1735528"/>
        <c:crosses val="autoZero"/>
        <c:crossBetween val="between"/>
        <c:majorUnit val="10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7494550450982106"/>
          <c:y val="0.91680658435021545"/>
          <c:w val="0.2878540488639954"/>
          <c:h val="6.939331535456749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 Urban</c:v>
                </c:pt>
              </c:strCache>
            </c:strRef>
          </c:tx>
          <c:spPr>
            <a:ln w="76200" cap="rnd">
              <a:solidFill>
                <a:srgbClr val="C00000"/>
              </a:solidFill>
              <a:round/>
            </a:ln>
            <a:effectLst/>
          </c:spPr>
          <c:marker>
            <c:symbol val="square"/>
            <c:size val="7"/>
            <c:spPr>
              <a:solidFill>
                <a:srgbClr val="C00000"/>
              </a:solidFill>
              <a:ln w="76200">
                <a:solidFill>
                  <a:srgbClr val="C0000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5.3140096618357488E-2"/>
                  <c:y val="-5.98004346126074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84E3-4574-8A96-CB19A24678CF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1739130434782653E-2"/>
                  <c:y val="6.90005014760855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84E3-4574-8A96-CB19A24678CF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3.140096618357488E-2"/>
                  <c:y val="5.06003677491293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84E3-4574-8A96-CB19A24678CF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3.8590980209244105E-2"/>
                  <c:y val="-5.06003677491293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84E3-4574-8A96-CB19A24678CF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7.0772157675909209E-3"/>
                  <c:y val="-4.600033431739035E-3"/>
                </c:manualLayout>
              </c:layout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84E3-4574-8A96-CB19A24678CF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1990</c:v>
                </c:pt>
                <c:pt idx="1">
                  <c:v>2000</c:v>
                </c:pt>
                <c:pt idx="2">
                  <c:v>2010</c:v>
                </c:pt>
                <c:pt idx="3">
                  <c:v>2014</c:v>
                </c:pt>
                <c:pt idx="4">
                  <c:v>2017</c:v>
                </c:pt>
              </c:numCache>
            </c:numRef>
          </c:cat>
          <c:val>
            <c:numRef>
              <c:f>Sheet1!$B$2:$B$6</c:f>
              <c:numCache>
                <c:formatCode>#,##0</c:formatCode>
                <c:ptCount val="5"/>
                <c:pt idx="0">
                  <c:v>9544</c:v>
                </c:pt>
                <c:pt idx="1">
                  <c:v>10201</c:v>
                </c:pt>
                <c:pt idx="2">
                  <c:v>11134</c:v>
                </c:pt>
                <c:pt idx="3">
                  <c:v>12741</c:v>
                </c:pt>
                <c:pt idx="4">
                  <c:v>12100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84E3-4574-8A96-CB19A24678C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  Suburban</c:v>
                </c:pt>
              </c:strCache>
            </c:strRef>
          </c:tx>
          <c:spPr>
            <a:ln w="76200" cap="rnd">
              <a:solidFill>
                <a:srgbClr val="7030A0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7030A0"/>
              </a:solidFill>
              <a:ln w="76200">
                <a:solidFill>
                  <a:srgbClr val="7030A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6.288654182903862E-2"/>
                  <c:y val="4.14003008856513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84E3-4574-8A96-CB19A24678CF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5.5555555555555601E-2"/>
                  <c:y val="-5.75004178967379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84E3-4574-8A96-CB19A24678CF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6.5217379189976429E-2"/>
                  <c:y val="-5.29003844649989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84E3-4574-8A96-CB19A24678CF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8.3131279751937955E-3"/>
                  <c:y val="-4.14003008856513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84E3-4574-8A96-CB19A24678CF}"/>
                </c:ext>
                <c:ext xmlns:c15="http://schemas.microsoft.com/office/drawing/2012/chart" uri="{CE6537A1-D6FC-4f65-9D91-7224C49458BB}"/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1990</c:v>
                </c:pt>
                <c:pt idx="1">
                  <c:v>2000</c:v>
                </c:pt>
                <c:pt idx="2">
                  <c:v>2010</c:v>
                </c:pt>
                <c:pt idx="3">
                  <c:v>2014</c:v>
                </c:pt>
                <c:pt idx="4">
                  <c:v>2017</c:v>
                </c:pt>
              </c:numCache>
            </c:numRef>
          </c:cat>
          <c:val>
            <c:numRef>
              <c:f>Sheet1!$C$2:$C$6</c:f>
              <c:numCache>
                <c:formatCode>#,##0</c:formatCode>
                <c:ptCount val="5"/>
                <c:pt idx="0">
                  <c:v>8616</c:v>
                </c:pt>
                <c:pt idx="1">
                  <c:v>10424</c:v>
                </c:pt>
                <c:pt idx="2">
                  <c:v>13687</c:v>
                </c:pt>
                <c:pt idx="3">
                  <c:v>16909</c:v>
                </c:pt>
                <c:pt idx="4">
                  <c:v>16292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84E3-4574-8A96-CB19A24678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1736704"/>
        <c:axId val="151737096"/>
      </c:lineChart>
      <c:catAx>
        <c:axId val="151736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1737096"/>
        <c:crosses val="autoZero"/>
        <c:auto val="1"/>
        <c:lblAlgn val="ctr"/>
        <c:lblOffset val="100"/>
        <c:noMultiLvlLbl val="0"/>
      </c:catAx>
      <c:valAx>
        <c:axId val="151737096"/>
        <c:scaling>
          <c:orientation val="minMax"/>
          <c:min val="7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1736704"/>
        <c:crosses val="autoZero"/>
        <c:crossBetween val="between"/>
        <c:majorUnit val="10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7494550450982106"/>
          <c:y val="0.91680658435021545"/>
          <c:w val="0.2878540488639954"/>
          <c:h val="6.939331535456749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 Urban</c:v>
                </c:pt>
              </c:strCache>
            </c:strRef>
          </c:tx>
          <c:spPr>
            <a:ln w="76200" cap="rnd">
              <a:solidFill>
                <a:srgbClr val="C00000"/>
              </a:solidFill>
              <a:round/>
            </a:ln>
            <a:effectLst/>
          </c:spPr>
          <c:marker>
            <c:symbol val="square"/>
            <c:size val="7"/>
            <c:spPr>
              <a:solidFill>
                <a:srgbClr val="C00000"/>
              </a:solidFill>
              <a:ln w="76200">
                <a:solidFill>
                  <a:srgbClr val="C0000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5.3140096618357488E-2"/>
                  <c:y val="-5.98004346126074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84E3-4574-8A96-CB19A24678CF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1739130434782653E-2"/>
                  <c:y val="6.90005014760855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84E3-4574-8A96-CB19A24678CF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3.140096618357488E-2"/>
                  <c:y val="5.06003677491293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84E3-4574-8A96-CB19A24678CF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3.8590980209244105E-2"/>
                  <c:y val="-5.06003677491293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84E3-4574-8A96-CB19A24678CF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7.0772157675909209E-3"/>
                  <c:y val="-4.600033431739035E-3"/>
                </c:manualLayout>
              </c:layout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84E3-4574-8A96-CB19A24678CF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1990</c:v>
                </c:pt>
                <c:pt idx="1">
                  <c:v>2000</c:v>
                </c:pt>
                <c:pt idx="2">
                  <c:v>2010</c:v>
                </c:pt>
                <c:pt idx="3">
                  <c:v>2014</c:v>
                </c:pt>
                <c:pt idx="4">
                  <c:v>2017</c:v>
                </c:pt>
              </c:numCache>
            </c:numRef>
          </c:cat>
          <c:val>
            <c:numRef>
              <c:f>Sheet1!$B$2:$B$6</c:f>
              <c:numCache>
                <c:formatCode>#,##0</c:formatCode>
                <c:ptCount val="5"/>
                <c:pt idx="0">
                  <c:v>9544</c:v>
                </c:pt>
                <c:pt idx="1">
                  <c:v>10201</c:v>
                </c:pt>
                <c:pt idx="2">
                  <c:v>11134</c:v>
                </c:pt>
                <c:pt idx="3">
                  <c:v>12741</c:v>
                </c:pt>
                <c:pt idx="4">
                  <c:v>12100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84E3-4574-8A96-CB19A24678C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  Suburban</c:v>
                </c:pt>
              </c:strCache>
            </c:strRef>
          </c:tx>
          <c:spPr>
            <a:ln w="76200" cap="rnd">
              <a:solidFill>
                <a:srgbClr val="7030A0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7030A0"/>
              </a:solidFill>
              <a:ln w="76200">
                <a:solidFill>
                  <a:srgbClr val="7030A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6.288654182903862E-2"/>
                  <c:y val="4.14003008856513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84E3-4574-8A96-CB19A24678CF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5.5555555555555601E-2"/>
                  <c:y val="-5.75004178967379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84E3-4574-8A96-CB19A24678CF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6.5217379189976429E-2"/>
                  <c:y val="-5.29003844649989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84E3-4574-8A96-CB19A24678CF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8.3131279751937955E-3"/>
                  <c:y val="-4.14003008856513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84E3-4574-8A96-CB19A24678CF}"/>
                </c:ext>
                <c:ext xmlns:c15="http://schemas.microsoft.com/office/drawing/2012/chart" uri="{CE6537A1-D6FC-4f65-9D91-7224C49458BB}"/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1990</c:v>
                </c:pt>
                <c:pt idx="1">
                  <c:v>2000</c:v>
                </c:pt>
                <c:pt idx="2">
                  <c:v>2010</c:v>
                </c:pt>
                <c:pt idx="3">
                  <c:v>2014</c:v>
                </c:pt>
                <c:pt idx="4">
                  <c:v>2017</c:v>
                </c:pt>
              </c:numCache>
            </c:numRef>
          </c:cat>
          <c:val>
            <c:numRef>
              <c:f>Sheet1!$C$2:$C$6</c:f>
              <c:numCache>
                <c:formatCode>#,##0</c:formatCode>
                <c:ptCount val="5"/>
                <c:pt idx="0">
                  <c:v>8616</c:v>
                </c:pt>
                <c:pt idx="1">
                  <c:v>10424</c:v>
                </c:pt>
                <c:pt idx="2">
                  <c:v>13687</c:v>
                </c:pt>
                <c:pt idx="3">
                  <c:v>16909</c:v>
                </c:pt>
                <c:pt idx="4">
                  <c:v>16292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84E3-4574-8A96-CB19A24678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1737880"/>
        <c:axId val="151738272"/>
      </c:lineChart>
      <c:catAx>
        <c:axId val="151737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1738272"/>
        <c:crosses val="autoZero"/>
        <c:auto val="1"/>
        <c:lblAlgn val="ctr"/>
        <c:lblOffset val="100"/>
        <c:noMultiLvlLbl val="0"/>
      </c:catAx>
      <c:valAx>
        <c:axId val="151738272"/>
        <c:scaling>
          <c:orientation val="minMax"/>
          <c:min val="7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1737880"/>
        <c:crosses val="autoZero"/>
        <c:crossBetween val="between"/>
        <c:majorUnit val="10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7494550450982106"/>
          <c:y val="0.91680658435021545"/>
          <c:w val="0.2878540488639954"/>
          <c:h val="6.939331535456749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 Urban</c:v>
                </c:pt>
              </c:strCache>
            </c:strRef>
          </c:tx>
          <c:spPr>
            <a:ln w="76200" cap="rnd">
              <a:solidFill>
                <a:srgbClr val="C00000"/>
              </a:solidFill>
              <a:round/>
            </a:ln>
            <a:effectLst/>
          </c:spPr>
          <c:marker>
            <c:symbol val="square"/>
            <c:size val="7"/>
            <c:spPr>
              <a:solidFill>
                <a:srgbClr val="C00000"/>
              </a:solidFill>
              <a:ln w="76200">
                <a:solidFill>
                  <a:srgbClr val="C0000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5.3140096618357488E-2"/>
                  <c:y val="-5.98004346126074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84E3-4574-8A96-CB19A24678CF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1739130434782653E-2"/>
                  <c:y val="6.90005014760855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84E3-4574-8A96-CB19A24678CF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3.140096618357488E-2"/>
                  <c:y val="5.06003677491293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84E3-4574-8A96-CB19A24678CF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3.8590980209244105E-2"/>
                  <c:y val="-5.06003677491293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84E3-4574-8A96-CB19A24678CF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7.0772157675909209E-3"/>
                  <c:y val="-4.600033431739035E-3"/>
                </c:manualLayout>
              </c:layout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84E3-4574-8A96-CB19A24678CF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1990</c:v>
                </c:pt>
                <c:pt idx="1">
                  <c:v>2000</c:v>
                </c:pt>
                <c:pt idx="2">
                  <c:v>2010</c:v>
                </c:pt>
                <c:pt idx="3">
                  <c:v>2014</c:v>
                </c:pt>
                <c:pt idx="4">
                  <c:v>2017</c:v>
                </c:pt>
              </c:numCache>
            </c:numRef>
          </c:cat>
          <c:val>
            <c:numRef>
              <c:f>Sheet1!$B$2:$B$6</c:f>
              <c:numCache>
                <c:formatCode>#,##0</c:formatCode>
                <c:ptCount val="5"/>
                <c:pt idx="0">
                  <c:v>9544</c:v>
                </c:pt>
                <c:pt idx="1">
                  <c:v>10201</c:v>
                </c:pt>
                <c:pt idx="2">
                  <c:v>11134</c:v>
                </c:pt>
                <c:pt idx="3">
                  <c:v>12741</c:v>
                </c:pt>
                <c:pt idx="4">
                  <c:v>12100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84E3-4574-8A96-CB19A24678C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  Suburban</c:v>
                </c:pt>
              </c:strCache>
            </c:strRef>
          </c:tx>
          <c:spPr>
            <a:ln w="76200" cap="rnd">
              <a:solidFill>
                <a:srgbClr val="7030A0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7030A0"/>
              </a:solidFill>
              <a:ln w="76200">
                <a:solidFill>
                  <a:srgbClr val="7030A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6.288654182903862E-2"/>
                  <c:y val="4.14003008856513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84E3-4574-8A96-CB19A24678CF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5.5555555555555601E-2"/>
                  <c:y val="-5.75004178967379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84E3-4574-8A96-CB19A24678CF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6.5217379189976429E-2"/>
                  <c:y val="-5.29003844649989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84E3-4574-8A96-CB19A24678CF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8.3131279751937955E-3"/>
                  <c:y val="-4.14003008856513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84E3-4574-8A96-CB19A24678CF}"/>
                </c:ext>
                <c:ext xmlns:c15="http://schemas.microsoft.com/office/drawing/2012/chart" uri="{CE6537A1-D6FC-4f65-9D91-7224C49458BB}"/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1990</c:v>
                </c:pt>
                <c:pt idx="1">
                  <c:v>2000</c:v>
                </c:pt>
                <c:pt idx="2">
                  <c:v>2010</c:v>
                </c:pt>
                <c:pt idx="3">
                  <c:v>2014</c:v>
                </c:pt>
                <c:pt idx="4">
                  <c:v>2017</c:v>
                </c:pt>
              </c:numCache>
            </c:numRef>
          </c:cat>
          <c:val>
            <c:numRef>
              <c:f>Sheet1!$C$2:$C$6</c:f>
              <c:numCache>
                <c:formatCode>#,##0</c:formatCode>
                <c:ptCount val="5"/>
                <c:pt idx="0">
                  <c:v>8616</c:v>
                </c:pt>
                <c:pt idx="1">
                  <c:v>10424</c:v>
                </c:pt>
                <c:pt idx="2">
                  <c:v>13687</c:v>
                </c:pt>
                <c:pt idx="3">
                  <c:v>16909</c:v>
                </c:pt>
                <c:pt idx="4">
                  <c:v>16292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84E3-4574-8A96-CB19A24678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32951592"/>
        <c:axId val="432951984"/>
      </c:lineChart>
      <c:catAx>
        <c:axId val="432951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2951984"/>
        <c:crosses val="autoZero"/>
        <c:auto val="1"/>
        <c:lblAlgn val="ctr"/>
        <c:lblOffset val="100"/>
        <c:noMultiLvlLbl val="0"/>
      </c:catAx>
      <c:valAx>
        <c:axId val="432951984"/>
        <c:scaling>
          <c:orientation val="minMax"/>
          <c:min val="7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2951592"/>
        <c:crosses val="autoZero"/>
        <c:crossBetween val="between"/>
        <c:majorUnit val="10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7494550450982106"/>
          <c:y val="0.91680658435021545"/>
          <c:w val="0.2878540488639954"/>
          <c:h val="6.939331535456749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309055047254679E-2"/>
          <c:y val="3.5084368978092438E-2"/>
          <c:w val="0.93554493337430111"/>
          <c:h val="0.811461813209226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1990</c:v>
                </c:pt>
              </c:strCache>
            </c:strRef>
          </c:tx>
          <c:spPr>
            <a:pattFill prst="wdUpDiag">
              <a:fgClr>
                <a:schemeClr val="accent6">
                  <a:lumMod val="20000"/>
                  <a:lumOff val="80000"/>
                </a:schemeClr>
              </a:fgClr>
              <a:bgClr>
                <a:schemeClr val="bg1"/>
              </a:bgClr>
            </a:pattFill>
            <a:ln w="19050">
              <a:solidFill>
                <a:schemeClr val="accent6">
                  <a:lumMod val="75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Urban</c:v>
                </c:pt>
                <c:pt idx="1">
                  <c:v>Suburban</c:v>
                </c:pt>
                <c:pt idx="2">
                  <c:v>Rural</c:v>
                </c:pt>
              </c:strCache>
            </c:strRef>
          </c:cat>
          <c:val>
            <c:numRef>
              <c:f>Sheet1!$B$2:$B$4</c:f>
              <c:numCache>
                <c:formatCode>0.0%</c:formatCode>
                <c:ptCount val="3"/>
                <c:pt idx="0">
                  <c:v>0.187</c:v>
                </c:pt>
                <c:pt idx="1">
                  <c:v>8.3000000000000004E-2</c:v>
                </c:pt>
                <c:pt idx="2">
                  <c:v>0.185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F85-472F-9621-D116B7F5FDD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2000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 w="12700">
              <a:solidFill>
                <a:schemeClr val="accent6">
                  <a:lumMod val="75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Urban</c:v>
                </c:pt>
                <c:pt idx="1">
                  <c:v>Suburban</c:v>
                </c:pt>
                <c:pt idx="2">
                  <c:v>Rural</c:v>
                </c:pt>
              </c:strCache>
            </c:strRef>
          </c:cat>
          <c:val>
            <c:numRef>
              <c:f>Sheet1!$C$2:$C$4</c:f>
              <c:numCache>
                <c:formatCode>0.0%</c:formatCode>
                <c:ptCount val="3"/>
                <c:pt idx="0">
                  <c:v>0.192</c:v>
                </c:pt>
                <c:pt idx="1">
                  <c:v>8.5000000000000006E-2</c:v>
                </c:pt>
                <c:pt idx="2">
                  <c:v>0.156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F85-472F-9621-D116B7F5FDD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Urban</c:v>
                </c:pt>
                <c:pt idx="1">
                  <c:v>Suburban</c:v>
                </c:pt>
                <c:pt idx="2">
                  <c:v>Rural</c:v>
                </c:pt>
              </c:strCache>
            </c:strRef>
          </c:cat>
          <c:val>
            <c:numRef>
              <c:f>Sheet1!$D$2:$D$4</c:f>
              <c:numCache>
                <c:formatCode>0.0%</c:formatCode>
                <c:ptCount val="3"/>
                <c:pt idx="0">
                  <c:v>0.20899999999999999</c:v>
                </c:pt>
                <c:pt idx="1">
                  <c:v>0.10299999999999999</c:v>
                </c:pt>
                <c:pt idx="2">
                  <c:v>0.16700000000000001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F85-472F-9621-D116B7F5FDDC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Urban</c:v>
                </c:pt>
                <c:pt idx="1">
                  <c:v>Suburban</c:v>
                </c:pt>
                <c:pt idx="2">
                  <c:v>Rural</c:v>
                </c:pt>
              </c:strCache>
            </c:strRef>
          </c:cat>
          <c:val>
            <c:numRef>
              <c:f>Sheet1!$E$2:$E$4</c:f>
              <c:numCache>
                <c:formatCode>0.0%</c:formatCode>
                <c:ptCount val="3"/>
                <c:pt idx="0">
                  <c:v>0.216</c:v>
                </c:pt>
                <c:pt idx="1">
                  <c:v>0.115</c:v>
                </c:pt>
                <c:pt idx="2">
                  <c:v>0.17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F85-472F-9621-D116B7F5FD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32953160"/>
        <c:axId val="432953552"/>
      </c:barChart>
      <c:catAx>
        <c:axId val="432953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2953552"/>
        <c:crosses val="autoZero"/>
        <c:auto val="1"/>
        <c:lblAlgn val="ctr"/>
        <c:lblOffset val="100"/>
        <c:noMultiLvlLbl val="0"/>
      </c:catAx>
      <c:valAx>
        <c:axId val="432953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2953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 Urban Counties</c:v>
                </c:pt>
              </c:strCache>
            </c:strRef>
          </c:tx>
          <c:spPr>
            <a:ln w="38100" cap="rnd">
              <a:solidFill>
                <a:schemeClr val="accent2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7659089653221021E-2"/>
                  <c:y val="-3.84717776812369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4-DDEE-4644-90A5-8AF760A431BF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7659089653220585E-3"/>
                  <c:y val="4.52609149191023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5-DDEE-4644-90A5-8AF760A431BF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1914772413304381E-3"/>
                  <c:y val="4.52609149191023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6-DDEE-4644-90A5-8AF760A431BF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0723295171974642E-2"/>
                  <c:y val="6.56283266326984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7-DDEE-4644-90A5-8AF760A431BF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9.531817930644379E-3"/>
                  <c:y val="5.43130979029228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8-DDEE-4644-90A5-8AF760A431BF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1990</c:v>
                </c:pt>
                <c:pt idx="1">
                  <c:v>2000</c:v>
                </c:pt>
                <c:pt idx="2">
                  <c:v>2010</c:v>
                </c:pt>
                <c:pt idx="3">
                  <c:v>2014</c:v>
                </c:pt>
                <c:pt idx="4">
                  <c:v>2017</c:v>
                </c:pt>
              </c:numCache>
            </c:numRef>
          </c:cat>
          <c:val>
            <c:numRef>
              <c:f>Sheet1!$B$2:$B$6</c:f>
              <c:numCache>
                <c:formatCode>#,##0</c:formatCode>
                <c:ptCount val="5"/>
                <c:pt idx="0">
                  <c:v>301277</c:v>
                </c:pt>
                <c:pt idx="1">
                  <c:v>277125</c:v>
                </c:pt>
                <c:pt idx="2">
                  <c:v>384477</c:v>
                </c:pt>
                <c:pt idx="3">
                  <c:v>447343</c:v>
                </c:pt>
                <c:pt idx="4">
                  <c:v>425458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DDEE-4644-90A5-8AF760A431B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Milwuakee/Madison</c:v>
                </c:pt>
              </c:strCache>
            </c:strRef>
          </c:tx>
          <c:spPr>
            <a:ln w="38100" cap="rnd">
              <a:solidFill>
                <a:schemeClr val="bg1"/>
              </a:solidFill>
              <a:round/>
            </a:ln>
            <a:effectLst/>
          </c:spPr>
          <c:marker>
            <c:symbol val="none"/>
          </c:marker>
          <c:cat>
            <c:numRef>
              <c:f>Sheet1!$A$2:$A$6</c:f>
              <c:numCache>
                <c:formatCode>General</c:formatCode>
                <c:ptCount val="5"/>
                <c:pt idx="0">
                  <c:v>1990</c:v>
                </c:pt>
                <c:pt idx="1">
                  <c:v>2000</c:v>
                </c:pt>
                <c:pt idx="2">
                  <c:v>2010</c:v>
                </c:pt>
                <c:pt idx="3">
                  <c:v>2014</c:v>
                </c:pt>
                <c:pt idx="4">
                  <c:v>2017</c:v>
                </c:pt>
              </c:numCache>
            </c:numRef>
          </c:cat>
          <c:val>
            <c:numRef>
              <c:f>Sheet1!$C$2:$C$6</c:f>
              <c:numCache>
                <c:formatCode>#,##0</c:formatCode>
                <c:ptCount val="5"/>
                <c:pt idx="0">
                  <c:v>165567</c:v>
                </c:pt>
                <c:pt idx="1">
                  <c:v>154453</c:v>
                </c:pt>
                <c:pt idx="2">
                  <c:v>192076</c:v>
                </c:pt>
                <c:pt idx="3">
                  <c:v>217763</c:v>
                </c:pt>
                <c:pt idx="4">
                  <c:v>205726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DDEE-4644-90A5-8AF760A431B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 Suburbs</c:v>
                </c:pt>
              </c:strCache>
            </c:strRef>
          </c:tx>
          <c:spPr>
            <a:ln w="57150" cap="rnd">
              <a:solidFill>
                <a:schemeClr val="bg1"/>
              </a:solidFill>
              <a:round/>
            </a:ln>
            <a:effectLst/>
          </c:spPr>
          <c:marker>
            <c:symbol val="none"/>
          </c:marker>
          <c:cat>
            <c:numRef>
              <c:f>Sheet1!$A$2:$A$6</c:f>
              <c:numCache>
                <c:formatCode>General</c:formatCode>
                <c:ptCount val="5"/>
                <c:pt idx="0">
                  <c:v>1990</c:v>
                </c:pt>
                <c:pt idx="1">
                  <c:v>2000</c:v>
                </c:pt>
                <c:pt idx="2">
                  <c:v>2010</c:v>
                </c:pt>
                <c:pt idx="3">
                  <c:v>2014</c:v>
                </c:pt>
                <c:pt idx="4">
                  <c:v>2017</c:v>
                </c:pt>
              </c:numCache>
            </c:numRef>
          </c:cat>
          <c:val>
            <c:numRef>
              <c:f>Sheet1!$D$2:$D$6</c:f>
              <c:numCache>
                <c:formatCode>#,##0</c:formatCode>
                <c:ptCount val="5"/>
                <c:pt idx="0">
                  <c:v>57901</c:v>
                </c:pt>
                <c:pt idx="1">
                  <c:v>60382</c:v>
                </c:pt>
                <c:pt idx="2">
                  <c:v>99907</c:v>
                </c:pt>
                <c:pt idx="3">
                  <c:v>128077</c:v>
                </c:pt>
                <c:pt idx="4">
                  <c:v>119805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DDEE-4644-90A5-8AF760A431BF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Rural Counties</c:v>
                </c:pt>
              </c:strCache>
            </c:strRef>
          </c:tx>
          <c:spPr>
            <a:ln w="38100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7.9828975169145208E-2"/>
                  <c:y val="2.26304574595510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DDEE-4644-90A5-8AF760A431BF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5489204137296831E-2"/>
                  <c:y val="2.94195946974164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0-DDEE-4644-90A5-8AF760A431BF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8.340340689313679E-3"/>
                  <c:y val="3.84717776812370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DDEE-4644-90A5-8AF760A431BF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2.3829544826610509E-3"/>
                  <c:y val="4.75239606650574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2-DDEE-4644-90A5-8AF760A431BF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7474797669160517E-16"/>
                  <c:y val="3.39456861893267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DDEE-4644-90A5-8AF760A431BF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1990</c:v>
                </c:pt>
                <c:pt idx="1">
                  <c:v>2000</c:v>
                </c:pt>
                <c:pt idx="2">
                  <c:v>2010</c:v>
                </c:pt>
                <c:pt idx="3">
                  <c:v>2014</c:v>
                </c:pt>
                <c:pt idx="4">
                  <c:v>2017</c:v>
                </c:pt>
              </c:numCache>
            </c:numRef>
          </c:cat>
          <c:val>
            <c:numRef>
              <c:f>Sheet1!$E$2:$E$6</c:f>
              <c:numCache>
                <c:formatCode>#,##0</c:formatCode>
                <c:ptCount val="5"/>
                <c:pt idx="0">
                  <c:v>150711</c:v>
                </c:pt>
                <c:pt idx="1">
                  <c:v>124020</c:v>
                </c:pt>
                <c:pt idx="2">
                  <c:v>170689</c:v>
                </c:pt>
                <c:pt idx="3">
                  <c:v>192265</c:v>
                </c:pt>
                <c:pt idx="4">
                  <c:v>176074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DDEE-4644-90A5-8AF760A431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32954336"/>
        <c:axId val="432954728"/>
      </c:lineChart>
      <c:catAx>
        <c:axId val="432954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2954728"/>
        <c:crosses val="autoZero"/>
        <c:auto val="1"/>
        <c:lblAlgn val="ctr"/>
        <c:lblOffset val="100"/>
        <c:noMultiLvlLbl val="0"/>
      </c:catAx>
      <c:valAx>
        <c:axId val="4329547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2954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1C364B-C71C-4AB5-880C-AEB9DF9D0E35}" type="datetimeFigureOut">
              <a:rPr lang="en-US" smtClean="0"/>
              <a:t>4/4/2019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003F5F-C1EF-423E-9001-841A3E613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910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49F8C9F4-A52D-4F90-9DE5-0C1527BE28E6}" type="datetimeFigureOut">
              <a:rPr lang="en-US" smtClean="0"/>
              <a:t>4/4/2019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E9FE48B5-C524-4501-99C8-56F936BB3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873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0163" y="158750"/>
            <a:ext cx="4478337" cy="25193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314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EC393-7C19-4F48-878E-5D0A5DA6D02D}" type="datetimeFigureOut">
              <a:rPr lang="en-US" smtClean="0"/>
              <a:t>4/4/2019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166FA-822D-4FA6-982A-868B6A12C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142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EC393-7C19-4F48-878E-5D0A5DA6D02D}" type="datetimeFigureOut">
              <a:rPr lang="en-US" smtClean="0"/>
              <a:t>4/4/2019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166FA-822D-4FA6-982A-868B6A12C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129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EC393-7C19-4F48-878E-5D0A5DA6D02D}" type="datetimeFigureOut">
              <a:rPr lang="en-US" smtClean="0"/>
              <a:t>4/4/2019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166FA-822D-4FA6-982A-868B6A12C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960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EC393-7C19-4F48-878E-5D0A5DA6D02D}" type="datetimeFigureOut">
              <a:rPr lang="en-US" smtClean="0"/>
              <a:t>4/4/2019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166FA-822D-4FA6-982A-868B6A12C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916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EC393-7C19-4F48-878E-5D0A5DA6D02D}" type="datetimeFigureOut">
              <a:rPr lang="en-US" smtClean="0"/>
              <a:t>4/4/2019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166FA-822D-4FA6-982A-868B6A12C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563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EC393-7C19-4F48-878E-5D0A5DA6D02D}" type="datetimeFigureOut">
              <a:rPr lang="en-US" smtClean="0"/>
              <a:t>4/4/2019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166FA-822D-4FA6-982A-868B6A12C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139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EC393-7C19-4F48-878E-5D0A5DA6D02D}" type="datetimeFigureOut">
              <a:rPr lang="en-US" smtClean="0"/>
              <a:t>4/4/2019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166FA-822D-4FA6-982A-868B6A12C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276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EC393-7C19-4F48-878E-5D0A5DA6D02D}" type="datetimeFigureOut">
              <a:rPr lang="en-US" smtClean="0"/>
              <a:t>4/4/2019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166FA-822D-4FA6-982A-868B6A12C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083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EC393-7C19-4F48-878E-5D0A5DA6D02D}" type="datetimeFigureOut">
              <a:rPr lang="en-US" smtClean="0"/>
              <a:t>4/4/2019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166FA-822D-4FA6-982A-868B6A12C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314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EC393-7C19-4F48-878E-5D0A5DA6D02D}" type="datetimeFigureOut">
              <a:rPr lang="en-US" smtClean="0"/>
              <a:t>4/4/2019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166FA-822D-4FA6-982A-868B6A12C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002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EC393-7C19-4F48-878E-5D0A5DA6D02D}" type="datetimeFigureOut">
              <a:rPr lang="en-US" smtClean="0"/>
              <a:t>4/4/2019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166FA-822D-4FA6-982A-868B6A12C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698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CEC393-7C19-4F48-878E-5D0A5DA6D02D}" type="datetimeFigureOut">
              <a:rPr lang="en-US" smtClean="0"/>
              <a:t>4/4/2019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A166FA-822D-4FA6-982A-868B6A12C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247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sp>
        <p:nvSpPr>
          <p:cNvPr id="3" name="Subtitle 2"/>
          <p:cNvSpPr txBox="1">
            <a:spLocks/>
          </p:cNvSpPr>
          <p:nvPr/>
        </p:nvSpPr>
        <p:spPr>
          <a:xfrm>
            <a:off x="4774127" y="297191"/>
            <a:ext cx="6969417" cy="113665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+mn-cs"/>
              </a:rPr>
              <a:t>The Changing Geography of </a:t>
            </a:r>
          </a:p>
          <a:p>
            <a:pPr marL="0" marR="0" lvl="0" indent="0" algn="ctr" defTabSz="4572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+mn-cs"/>
              </a:rPr>
              <a:t>Poverty in America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  <a:cs typeface="+mn-cs"/>
            </a:endParaRPr>
          </a:p>
          <a:p>
            <a:pPr marL="0" marR="0" lvl="0" indent="0" algn="ctr" defTabSz="4572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  <a:cs typeface="+mn-cs"/>
            </a:endParaRPr>
          </a:p>
          <a:p>
            <a:pPr marL="0" marR="0" lvl="0" indent="0" algn="ctr" defTabSz="4572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+mn-cs"/>
              </a:rPr>
              <a:t>Scott W. Allard</a:t>
            </a:r>
          </a:p>
          <a:p>
            <a:pPr marL="0" marR="0" lvl="0" indent="0" algn="ctr" defTabSz="4572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+mn-cs"/>
              </a:rPr>
              <a:t>Daniel J. Evans Endowed Professor </a:t>
            </a:r>
          </a:p>
          <a:p>
            <a:pPr marL="0" marR="0" lvl="0" indent="0" algn="ctr" defTabSz="4572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+mn-cs"/>
              </a:rPr>
              <a:t>of Social Policy </a:t>
            </a:r>
          </a:p>
          <a:p>
            <a:pPr marL="0" marR="0" lvl="0" indent="0" algn="ctr" defTabSz="4572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  <a:cs typeface="+mn-cs"/>
            </a:endParaRPr>
          </a:p>
          <a:p>
            <a:pPr marL="0" marR="0" lvl="0" indent="0" algn="ctr" defTabSz="4572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+mn-cs"/>
              </a:rPr>
              <a:t>Evans School of </a:t>
            </a:r>
          </a:p>
          <a:p>
            <a:pPr marL="0" marR="0" lvl="0" indent="0" algn="ctr" defTabSz="4572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+mn-cs"/>
              </a:rPr>
              <a:t>Public Policy &amp; Governance</a:t>
            </a:r>
          </a:p>
          <a:p>
            <a:pPr marL="0" marR="0" lvl="0" indent="0" algn="ctr" defTabSz="4572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+mn-cs"/>
              </a:rPr>
              <a:t>University of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+mn-cs"/>
              </a:rPr>
              <a:t>Washington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  <a:cs typeface="+mn-cs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charset="0"/>
              <a:ea typeface="ＭＳ Ｐゴシック" charset="0"/>
              <a:cs typeface="+mn-cs"/>
            </a:endParaRP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7471952" y="3779896"/>
            <a:ext cx="172976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Arial" charset="0"/>
              </a:rPr>
              <a:t>sallard@uw.edu</a:t>
            </a: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7169880" y="4687192"/>
            <a:ext cx="239501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Arial" charset="0"/>
              </a:rPr>
              <a:t>www.scottwallard.com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7762461" y="4233544"/>
            <a:ext cx="15701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Arial" charset="0"/>
              </a:rPr>
              <a:t>@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Arial" charset="0"/>
              </a:rPr>
              <a:t>scottwallard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Ari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1952" y="4295522"/>
            <a:ext cx="338137" cy="33813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114034" y="6095172"/>
            <a:ext cx="68669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 project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has received support from the Russell Sage Foundation, the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rookings Institution Metropolitan Policy Program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the Peterson</a:t>
            </a:r>
            <a:r>
              <a:rPr kumimoji="0" lang="en-US" sz="1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and Ford Foundation’s US2050 Initiative,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University of Chicago,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 the New York Community Trust.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6265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5564459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36043" y="623797"/>
            <a:ext cx="4555542" cy="10310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800" b="1" dirty="0"/>
              <a:t>Conventional Thinking about </a:t>
            </a:r>
            <a:endParaRPr lang="en-US" sz="2800" b="1" dirty="0" smtClean="0"/>
          </a:p>
          <a:p>
            <a:pPr>
              <a:lnSpc>
                <a:spcPct val="100000"/>
              </a:lnSpc>
              <a:defRPr/>
            </a:pPr>
            <a:r>
              <a:rPr lang="en-US" sz="2800" b="1" dirty="0" smtClean="0"/>
              <a:t>Place </a:t>
            </a:r>
            <a:r>
              <a:rPr lang="en-US" sz="2800" b="1" dirty="0"/>
              <a:t>&amp; Poverty</a:t>
            </a:r>
          </a:p>
        </p:txBody>
      </p:sp>
      <p:sp>
        <p:nvSpPr>
          <p:cNvPr id="18" name="Content Placeholder 3"/>
          <p:cNvSpPr txBox="1">
            <a:spLocks/>
          </p:cNvSpPr>
          <p:nvPr/>
        </p:nvSpPr>
        <p:spPr>
          <a:xfrm>
            <a:off x="428535" y="1773044"/>
            <a:ext cx="4170557" cy="473926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000" b="1" dirty="0" smtClean="0"/>
              <a:t>Suburbs are perceived to be places of affluence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000" b="1" dirty="0" smtClean="0"/>
              <a:t>Suburbs embody the American dream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000" b="1" dirty="0" smtClean="0"/>
              <a:t>Symbolize normative behavior around work and family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459" y="0"/>
            <a:ext cx="6627541" cy="78531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192775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515626" cy="814493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64578" y="519294"/>
            <a:ext cx="4555542" cy="5888515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64578" y="519294"/>
            <a:ext cx="4555542" cy="10310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800" b="1" dirty="0"/>
              <a:t>Conventional Thinking about </a:t>
            </a:r>
            <a:endParaRPr lang="en-US" sz="2800" b="1" dirty="0" smtClean="0"/>
          </a:p>
          <a:p>
            <a:pPr>
              <a:lnSpc>
                <a:spcPct val="100000"/>
              </a:lnSpc>
              <a:defRPr/>
            </a:pPr>
            <a:r>
              <a:rPr lang="en-US" sz="2800" b="1" dirty="0" smtClean="0"/>
              <a:t>Place </a:t>
            </a:r>
            <a:r>
              <a:rPr lang="en-US" sz="2800" b="1" dirty="0"/>
              <a:t>&amp; Poverty</a:t>
            </a:r>
          </a:p>
        </p:txBody>
      </p:sp>
      <p:sp>
        <p:nvSpPr>
          <p:cNvPr id="13" name="Content Placeholder 3"/>
          <p:cNvSpPr txBox="1">
            <a:spLocks/>
          </p:cNvSpPr>
          <p:nvPr/>
        </p:nvSpPr>
        <p:spPr>
          <a:xfrm>
            <a:off x="857070" y="1668541"/>
            <a:ext cx="4170557" cy="121012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000" b="1" dirty="0" smtClean="0"/>
              <a:t>Poverty in urban spaces often is explicitly linked to communities of color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en-US" sz="2000" b="1" dirty="0" smtClean="0"/>
          </a:p>
        </p:txBody>
      </p:sp>
      <p:sp>
        <p:nvSpPr>
          <p:cNvPr id="14" name="Content Placeholder 3"/>
          <p:cNvSpPr txBox="1">
            <a:spLocks/>
          </p:cNvSpPr>
          <p:nvPr/>
        </p:nvSpPr>
        <p:spPr>
          <a:xfrm>
            <a:off x="857070" y="3046298"/>
            <a:ext cx="4170557" cy="121012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000" b="1" dirty="0" smtClean="0"/>
              <a:t>Suburban living often is explicitly linked to whiteness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en-US" sz="2000" b="1" dirty="0" smtClean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449" y="1168400"/>
            <a:ext cx="5507091" cy="4725084"/>
          </a:xfrm>
          <a:prstGeom prst="rect">
            <a:avLst/>
          </a:prstGeom>
          <a:ln w="254000">
            <a:solidFill>
              <a:schemeClr val="bg1">
                <a:alpha val="82000"/>
              </a:schemeClr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3916590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92CB5B1-5A3E-B84C-A636-25CDC3C7520E}"/>
              </a:ext>
            </a:extLst>
          </p:cNvPr>
          <p:cNvSpPr txBox="1"/>
          <p:nvPr/>
        </p:nvSpPr>
        <p:spPr>
          <a:xfrm>
            <a:off x="655019" y="533974"/>
            <a:ext cx="1077498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+mn-lt"/>
              </a:rPr>
              <a:t>“</a:t>
            </a:r>
            <a:r>
              <a:rPr lang="en-US" sz="2400" b="1" dirty="0">
                <a:latin typeface="+mn-lt"/>
              </a:rPr>
              <a:t>[suburban municipality] is urban </a:t>
            </a:r>
            <a:r>
              <a:rPr lang="en-US" sz="2400" dirty="0">
                <a:latin typeface="+mn-lt"/>
              </a:rPr>
              <a:t>. . . if you look at the education, it’s definitely urban education [in this suburban municipality] . . . .  urban education is having to spend probably a disproportionate amount of time looking at specific issues. One is </a:t>
            </a:r>
            <a:r>
              <a:rPr lang="en-US" sz="2400" b="1" dirty="0">
                <a:latin typeface="+mn-lt"/>
              </a:rPr>
              <a:t>dealing with poverty and the disadvantages that poverty brings </a:t>
            </a:r>
            <a:r>
              <a:rPr lang="en-US" sz="2400" dirty="0">
                <a:latin typeface="+mn-lt"/>
              </a:rPr>
              <a:t>to the community . . . people who are poor don’t have the money to do the extras that those kids . . . They don’t have books, they don’t have material . . . that goes hand in hand with the other issue, which I feel goes closely with urban education, which is lack of parent education.”</a:t>
            </a:r>
          </a:p>
          <a:p>
            <a:pPr algn="r">
              <a:lnSpc>
                <a:spcPct val="150000"/>
              </a:lnSpc>
            </a:pPr>
            <a:r>
              <a:rPr lang="en-US" sz="2400" dirty="0">
                <a:latin typeface="+mn-lt"/>
              </a:rPr>
              <a:t>			</a:t>
            </a:r>
            <a:r>
              <a:rPr lang="en-US" dirty="0">
                <a:latin typeface="+mn-lt"/>
              </a:rPr>
              <a:t>-Regional Nonprofit Executive Director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6134D63-C32E-AD43-BBE8-7C5C92A8FADA}"/>
              </a:ext>
            </a:extLst>
          </p:cNvPr>
          <p:cNvSpPr txBox="1"/>
          <p:nvPr/>
        </p:nvSpPr>
        <p:spPr>
          <a:xfrm>
            <a:off x="10048015" y="6581001"/>
            <a:ext cx="21439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+mn-lt"/>
              </a:rPr>
              <a:t>Scott W. Allard – </a:t>
            </a:r>
            <a:r>
              <a:rPr lang="en-US" sz="1200" i="1" dirty="0">
                <a:latin typeface="+mn-lt"/>
              </a:rPr>
              <a:t>Places in Need</a:t>
            </a:r>
          </a:p>
        </p:txBody>
      </p:sp>
    </p:spTree>
    <p:extLst>
      <p:ext uri="{BB962C8B-B14F-4D97-AF65-F5344CB8AC3E}">
        <p14:creationId xmlns:p14="http://schemas.microsoft.com/office/powerpoint/2010/main" val="3214506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9">
            <a:extLst>
              <a:ext uri="{FF2B5EF4-FFF2-40B4-BE49-F238E27FC236}">
                <a16:creationId xmlns:a16="http://schemas.microsoft.com/office/drawing/2014/main" xmlns="" id="{B32A7751-A567-0949-85F9-4BF71D76B0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423" y="145436"/>
            <a:ext cx="11388217" cy="6728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defTabSz="457200">
              <a:lnSpc>
                <a:spcPct val="80000"/>
              </a:lnSpc>
              <a:defRPr/>
            </a:pPr>
            <a:r>
              <a:rPr lang="en-US" sz="4600" b="1" dirty="0">
                <a:solidFill>
                  <a:prstClr val="black"/>
                </a:solidFill>
              </a:rPr>
              <a:t>Conventional Thinking about Place &amp; Poverty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79479" y="874893"/>
            <a:ext cx="48884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Number of mentions in JSTOR academic journal articles</a:t>
            </a:r>
            <a:endParaRPr lang="en-US" sz="1600" b="1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0899588"/>
              </p:ext>
            </p:extLst>
          </p:nvPr>
        </p:nvGraphicFramePr>
        <p:xfrm>
          <a:off x="2867953" y="1213447"/>
          <a:ext cx="8962240" cy="53214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Content Placeholder 3"/>
          <p:cNvSpPr txBox="1">
            <a:spLocks/>
          </p:cNvSpPr>
          <p:nvPr/>
        </p:nvSpPr>
        <p:spPr>
          <a:xfrm>
            <a:off x="308793" y="2355794"/>
            <a:ext cx="2260236" cy="1127636"/>
          </a:xfrm>
          <a:prstGeom prst="rect">
            <a:avLst/>
          </a:prstGeom>
          <a:ln w="38100">
            <a:solidFill>
              <a:srgbClr val="7030A0"/>
            </a:solidFill>
          </a:ln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n-US" sz="2000" b="1" dirty="0" smtClean="0"/>
              <a:t>Poverty research is focused on urban spaces and settings </a:t>
            </a:r>
          </a:p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en-US" sz="2000" b="1" dirty="0" smtClean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6134D63-C32E-AD43-BBE8-7C5C92A8FADA}"/>
              </a:ext>
            </a:extLst>
          </p:cNvPr>
          <p:cNvSpPr txBox="1"/>
          <p:nvPr/>
        </p:nvSpPr>
        <p:spPr>
          <a:xfrm>
            <a:off x="10048015" y="6581001"/>
            <a:ext cx="21439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+mn-lt"/>
              </a:rPr>
              <a:t>Scott W. Allard – </a:t>
            </a:r>
            <a:r>
              <a:rPr lang="en-US" sz="1200" i="1" dirty="0">
                <a:latin typeface="+mn-lt"/>
              </a:rPr>
              <a:t>Places in Need</a:t>
            </a:r>
          </a:p>
        </p:txBody>
      </p:sp>
    </p:spTree>
    <p:extLst>
      <p:ext uri="{BB962C8B-B14F-4D97-AF65-F5344CB8AC3E}">
        <p14:creationId xmlns:p14="http://schemas.microsoft.com/office/powerpoint/2010/main" val="1087645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9">
            <a:extLst>
              <a:ext uri="{FF2B5EF4-FFF2-40B4-BE49-F238E27FC236}">
                <a16:creationId xmlns:a16="http://schemas.microsoft.com/office/drawing/2014/main" xmlns="" id="{B32A7751-A567-0949-85F9-4BF71D76B0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423" y="145436"/>
            <a:ext cx="11388217" cy="6728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defTabSz="457200">
              <a:lnSpc>
                <a:spcPct val="80000"/>
              </a:lnSpc>
              <a:defRPr/>
            </a:pPr>
            <a:r>
              <a:rPr lang="en-US" sz="4600" b="1" dirty="0">
                <a:solidFill>
                  <a:prstClr val="black"/>
                </a:solidFill>
              </a:rPr>
              <a:t>Conventional Thinking about Place &amp; Poverty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85F39850-40AE-A94A-97CA-A6F28859806F}"/>
              </a:ext>
            </a:extLst>
          </p:cNvPr>
          <p:cNvSpPr txBox="1">
            <a:spLocks/>
          </p:cNvSpPr>
          <p:nvPr/>
        </p:nvSpPr>
        <p:spPr>
          <a:xfrm>
            <a:off x="794716" y="975353"/>
            <a:ext cx="10925495" cy="4525963"/>
          </a:xfrm>
          <a:prstGeom prst="rect">
            <a:avLst/>
          </a:prstGeom>
        </p:spPr>
        <p:txBody>
          <a:bodyPr/>
          <a:lstStyle>
            <a:lvl1pPr marL="342891" indent="-342891" algn="l" defTabSz="457189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32" indent="-285744" algn="l" defTabSz="457189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2971" indent="-228594" algn="l" defTabSz="457189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160" indent="-228594" algn="l" defTabSz="457189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349" indent="-228594" algn="l" defTabSz="457189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ts val="2400"/>
              </a:spcAft>
            </a:pPr>
            <a:r>
              <a:rPr lang="en-US" sz="2800" b="1" dirty="0" smtClean="0"/>
              <a:t>Poverty problems </a:t>
            </a:r>
            <a:r>
              <a:rPr lang="en-US" sz="2800" dirty="0" smtClean="0"/>
              <a:t>are </a:t>
            </a:r>
            <a:r>
              <a:rPr lang="en-US" sz="2800" b="1" dirty="0" smtClean="0"/>
              <a:t>more acute </a:t>
            </a:r>
            <a:r>
              <a:rPr lang="en-US" sz="2800" dirty="0" smtClean="0"/>
              <a:t>within </a:t>
            </a:r>
            <a:r>
              <a:rPr lang="en-US" sz="2800" b="1" dirty="0" smtClean="0"/>
              <a:t>cities &amp;</a:t>
            </a:r>
            <a:r>
              <a:rPr lang="en-US" sz="2800" dirty="0" smtClean="0"/>
              <a:t> </a:t>
            </a:r>
            <a:r>
              <a:rPr lang="en-US" sz="2800" b="1" dirty="0" smtClean="0"/>
              <a:t>communities of color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 b="1" i="1" dirty="0" smtClean="0"/>
              <a:t>But, the conventional discourse: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dirty="0" smtClean="0"/>
              <a:t>Overlooks </a:t>
            </a:r>
            <a:r>
              <a:rPr lang="en-US" sz="2800" b="1" dirty="0"/>
              <a:t>substantial need </a:t>
            </a:r>
            <a:r>
              <a:rPr lang="en-US" sz="2800" dirty="0"/>
              <a:t>&amp; depth of poverty </a:t>
            </a:r>
            <a:r>
              <a:rPr lang="en-US" sz="2800" dirty="0" smtClean="0"/>
              <a:t>in </a:t>
            </a:r>
            <a:r>
              <a:rPr lang="en-US" sz="2800" dirty="0"/>
              <a:t>all places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dirty="0"/>
              <a:t>Promotes </a:t>
            </a:r>
            <a:r>
              <a:rPr lang="en-US" sz="2800" b="1" dirty="0" smtClean="0"/>
              <a:t>biased </a:t>
            </a:r>
            <a:r>
              <a:rPr lang="en-US" sz="2800" b="1" dirty="0"/>
              <a:t>understandings </a:t>
            </a:r>
            <a:r>
              <a:rPr lang="en-US" sz="2800" dirty="0"/>
              <a:t>of poverty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dirty="0"/>
              <a:t>Fosters notion poverty is </a:t>
            </a:r>
            <a:r>
              <a:rPr lang="en-US" sz="2800" b="1" dirty="0" smtClean="0"/>
              <a:t>a problem </a:t>
            </a:r>
            <a:r>
              <a:rPr lang="en-US" sz="2800" b="1" dirty="0"/>
              <a:t>“others</a:t>
            </a:r>
            <a:r>
              <a:rPr lang="en-US" sz="2800" b="1" dirty="0" smtClean="0"/>
              <a:t>” </a:t>
            </a:r>
            <a:r>
              <a:rPr lang="en-US" sz="2800" dirty="0" smtClean="0"/>
              <a:t>experience</a:t>
            </a:r>
            <a:endParaRPr lang="en-US" sz="2800" dirty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dirty="0" smtClean="0"/>
              <a:t>Leaves responsibility </a:t>
            </a:r>
            <a:r>
              <a:rPr lang="en-US" sz="2800" b="1" dirty="0"/>
              <a:t>to address poverty </a:t>
            </a:r>
            <a:r>
              <a:rPr lang="en-US" sz="2800" dirty="0"/>
              <a:t>problems </a:t>
            </a:r>
            <a:r>
              <a:rPr lang="en-US" sz="2800" dirty="0" smtClean="0"/>
              <a:t>to </a:t>
            </a:r>
            <a:r>
              <a:rPr lang="en-US" sz="2800" b="1" dirty="0" smtClean="0"/>
              <a:t>others</a:t>
            </a:r>
            <a:r>
              <a:rPr lang="en-US" sz="2800" dirty="0" smtClean="0"/>
              <a:t>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dirty="0" smtClean="0"/>
              <a:t>Undermines </a:t>
            </a:r>
            <a:r>
              <a:rPr lang="en-US" sz="2800" b="1" dirty="0"/>
              <a:t>public support </a:t>
            </a:r>
            <a:r>
              <a:rPr lang="en-US" sz="2800" dirty="0"/>
              <a:t>for </a:t>
            </a:r>
            <a:r>
              <a:rPr lang="en-US" sz="2800" b="1" dirty="0" smtClean="0"/>
              <a:t>safety </a:t>
            </a:r>
            <a:r>
              <a:rPr lang="en-US" sz="2800" b="1" dirty="0"/>
              <a:t>net investments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dirty="0"/>
              <a:t>Fails to grasp complexity </a:t>
            </a:r>
            <a:r>
              <a:rPr lang="en-US" sz="2800" dirty="0"/>
              <a:t>of need &amp; human service provision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6134D63-C32E-AD43-BBE8-7C5C92A8FADA}"/>
              </a:ext>
            </a:extLst>
          </p:cNvPr>
          <p:cNvSpPr txBox="1"/>
          <p:nvPr/>
        </p:nvSpPr>
        <p:spPr>
          <a:xfrm>
            <a:off x="10048015" y="6581001"/>
            <a:ext cx="21439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+mn-lt"/>
              </a:rPr>
              <a:t>Scott W. Allard – </a:t>
            </a:r>
            <a:r>
              <a:rPr lang="en-US" sz="1200" i="1" dirty="0">
                <a:latin typeface="+mn-lt"/>
              </a:rPr>
              <a:t>Places in Need</a:t>
            </a:r>
          </a:p>
        </p:txBody>
      </p:sp>
    </p:spTree>
    <p:extLst>
      <p:ext uri="{BB962C8B-B14F-4D97-AF65-F5344CB8AC3E}">
        <p14:creationId xmlns:p14="http://schemas.microsoft.com/office/powerpoint/2010/main" val="461126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5DA19D7B-00E9-0944-8B3E-736DF432AB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72418" y="3062907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+mn-lt"/>
              </a:rPr>
              <a:t>Discussion:</a:t>
            </a:r>
            <a:br>
              <a:rPr lang="en-US" b="1" dirty="0">
                <a:latin typeface="+mn-lt"/>
              </a:rPr>
            </a:br>
            <a:r>
              <a:rPr lang="en-US" sz="1600" b="1" dirty="0">
                <a:latin typeface="+mn-lt"/>
              </a:rPr>
              <a:t/>
            </a:r>
            <a:br>
              <a:rPr lang="en-US" sz="1600" b="1" dirty="0">
                <a:latin typeface="+mn-lt"/>
              </a:rPr>
            </a:br>
            <a:r>
              <a:rPr lang="en-US" b="1" dirty="0">
                <a:latin typeface="+mn-lt"/>
              </a:rPr>
              <a:t>How do these stereotypes </a:t>
            </a:r>
            <a:r>
              <a:rPr lang="en-US" b="1" dirty="0" smtClean="0">
                <a:latin typeface="+mn-lt"/>
              </a:rPr>
              <a:t>appear </a:t>
            </a:r>
            <a:r>
              <a:rPr lang="en-US" b="1" dirty="0">
                <a:latin typeface="+mn-lt"/>
              </a:rPr>
              <a:t>in your work? </a:t>
            </a:r>
            <a:r>
              <a:rPr lang="en-US" dirty="0">
                <a:latin typeface="+mn-lt"/>
              </a:rPr>
              <a:t/>
            </a:r>
            <a:br>
              <a:rPr lang="en-US" dirty="0">
                <a:latin typeface="+mn-lt"/>
              </a:rPr>
            </a:b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08222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6627168"/>
            <a:ext cx="423705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Sources: Census 1990, 2000; American Community Survey, 2006-10, 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2010-14, 2013-17.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39">
            <a:extLst>
              <a:ext uri="{FF2B5EF4-FFF2-40B4-BE49-F238E27FC236}">
                <a16:creationId xmlns:a16="http://schemas.microsoft.com/office/drawing/2014/main" xmlns="" id="{B32A7751-A567-0949-85F9-4BF71D76B0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423" y="145436"/>
            <a:ext cx="11388217" cy="80021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defTabSz="457200">
              <a:defRPr/>
            </a:pPr>
            <a:r>
              <a:rPr lang="en-US" sz="4600" b="1" dirty="0" smtClean="0">
                <a:solidFill>
                  <a:prstClr val="black"/>
                </a:solidFill>
              </a:rPr>
              <a:t>Suburbanization of Poverty – Top 100 Metros</a:t>
            </a:r>
            <a:endParaRPr lang="en-US" sz="4600" b="1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-919175" y="3322834"/>
            <a:ext cx="29079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Number of Poor People (1,000s)</a:t>
            </a:r>
            <a:endParaRPr lang="en-US" sz="1600" b="1" dirty="0"/>
          </a:p>
        </p:txBody>
      </p:sp>
      <p:graphicFrame>
        <p:nvGraphicFramePr>
          <p:cNvPr id="9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2124890"/>
              </p:ext>
            </p:extLst>
          </p:nvPr>
        </p:nvGraphicFramePr>
        <p:xfrm>
          <a:off x="704058" y="1105469"/>
          <a:ext cx="10766946" cy="55216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6134D63-C32E-AD43-BBE8-7C5C92A8FADA}"/>
              </a:ext>
            </a:extLst>
          </p:cNvPr>
          <p:cNvSpPr txBox="1"/>
          <p:nvPr/>
        </p:nvSpPr>
        <p:spPr>
          <a:xfrm>
            <a:off x="10048015" y="6581001"/>
            <a:ext cx="21439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+mn-lt"/>
              </a:rPr>
              <a:t>Scott W. Allard – </a:t>
            </a:r>
            <a:r>
              <a:rPr lang="en-US" sz="1200" i="1" dirty="0">
                <a:latin typeface="+mn-lt"/>
              </a:rPr>
              <a:t>Places in Need</a:t>
            </a:r>
          </a:p>
        </p:txBody>
      </p:sp>
    </p:spTree>
    <p:extLst>
      <p:ext uri="{BB962C8B-B14F-4D97-AF65-F5344CB8AC3E}">
        <p14:creationId xmlns:p14="http://schemas.microsoft.com/office/powerpoint/2010/main" val="3353764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6627168"/>
            <a:ext cx="423705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Sources: Census 1990, 2000; American Community Survey, 2006-10, 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2010-14, 2013-17.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39">
            <a:extLst>
              <a:ext uri="{FF2B5EF4-FFF2-40B4-BE49-F238E27FC236}">
                <a16:creationId xmlns:a16="http://schemas.microsoft.com/office/drawing/2014/main" xmlns="" id="{B32A7751-A567-0949-85F9-4BF71D76B0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423" y="145436"/>
            <a:ext cx="11388217" cy="80021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defTabSz="457200">
              <a:defRPr/>
            </a:pPr>
            <a:r>
              <a:rPr lang="en-US" sz="4600" b="1" dirty="0" smtClean="0">
                <a:solidFill>
                  <a:prstClr val="black"/>
                </a:solidFill>
              </a:rPr>
              <a:t>Suburbanization of Poverty – Top 100 Metros</a:t>
            </a:r>
            <a:endParaRPr lang="en-US" sz="4600" b="1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-919175" y="3322834"/>
            <a:ext cx="29079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Number of Poor People (1,000s)</a:t>
            </a:r>
            <a:endParaRPr lang="en-US" sz="1600" b="1" dirty="0"/>
          </a:p>
        </p:txBody>
      </p:sp>
      <p:graphicFrame>
        <p:nvGraphicFramePr>
          <p:cNvPr id="9" name="Content Placeholder 5"/>
          <p:cNvGraphicFramePr>
            <a:graphicFrameLocks/>
          </p:cNvGraphicFramePr>
          <p:nvPr>
            <p:extLst/>
          </p:nvPr>
        </p:nvGraphicFramePr>
        <p:xfrm>
          <a:off x="704058" y="1105469"/>
          <a:ext cx="10766946" cy="55216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/>
          <p:cNvSpPr/>
          <p:nvPr/>
        </p:nvSpPr>
        <p:spPr>
          <a:xfrm>
            <a:off x="2174110" y="1160992"/>
            <a:ext cx="2594770" cy="1754326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  <a:p>
            <a:pPr algn="ctr"/>
            <a:r>
              <a:rPr lang="en-US" b="1" dirty="0"/>
              <a:t>About 4 million more poor people in the suburbs of largest metros in </a:t>
            </a:r>
            <a:r>
              <a:rPr lang="en-US" b="1" dirty="0" smtClean="0"/>
              <a:t>2017, </a:t>
            </a:r>
            <a:r>
              <a:rPr lang="en-US" b="1" dirty="0"/>
              <a:t>than in cities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1" i="0" u="none" strike="noStrike" kern="120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0" name="Oval 9"/>
          <p:cNvSpPr/>
          <p:nvPr/>
        </p:nvSpPr>
        <p:spPr>
          <a:xfrm>
            <a:off x="9583360" y="1294387"/>
            <a:ext cx="1746863" cy="317283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6134D63-C32E-AD43-BBE8-7C5C92A8FADA}"/>
              </a:ext>
            </a:extLst>
          </p:cNvPr>
          <p:cNvSpPr txBox="1"/>
          <p:nvPr/>
        </p:nvSpPr>
        <p:spPr>
          <a:xfrm>
            <a:off x="10048015" y="6581001"/>
            <a:ext cx="21439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+mn-lt"/>
              </a:rPr>
              <a:t>Scott W. Allard – </a:t>
            </a:r>
            <a:r>
              <a:rPr lang="en-US" sz="1200" i="1" dirty="0">
                <a:latin typeface="+mn-lt"/>
              </a:rPr>
              <a:t>Places in Need</a:t>
            </a:r>
          </a:p>
        </p:txBody>
      </p:sp>
    </p:spTree>
    <p:extLst>
      <p:ext uri="{BB962C8B-B14F-4D97-AF65-F5344CB8AC3E}">
        <p14:creationId xmlns:p14="http://schemas.microsoft.com/office/powerpoint/2010/main" val="834367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6627168"/>
            <a:ext cx="423705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Sources: Census 1990, 2000; American Community Survey, 2006-10, 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2010-14, 2013-17.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39">
            <a:extLst>
              <a:ext uri="{FF2B5EF4-FFF2-40B4-BE49-F238E27FC236}">
                <a16:creationId xmlns:a16="http://schemas.microsoft.com/office/drawing/2014/main" xmlns="" id="{B32A7751-A567-0949-85F9-4BF71D76B0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423" y="145436"/>
            <a:ext cx="11388217" cy="80021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defTabSz="457200">
              <a:defRPr/>
            </a:pPr>
            <a:r>
              <a:rPr lang="en-US" sz="4600" b="1" dirty="0" smtClean="0">
                <a:solidFill>
                  <a:prstClr val="black"/>
                </a:solidFill>
              </a:rPr>
              <a:t>Suburbanization of Poverty – Top 100 Metros</a:t>
            </a:r>
            <a:endParaRPr lang="en-US" sz="4600" b="1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-919175" y="3322834"/>
            <a:ext cx="29079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Number of Poor People (1,000s)</a:t>
            </a:r>
            <a:endParaRPr lang="en-US" sz="1600" b="1" dirty="0"/>
          </a:p>
        </p:txBody>
      </p:sp>
      <p:graphicFrame>
        <p:nvGraphicFramePr>
          <p:cNvPr id="9" name="Content Placeholder 5"/>
          <p:cNvGraphicFramePr>
            <a:graphicFrameLocks/>
          </p:cNvGraphicFramePr>
          <p:nvPr>
            <p:extLst/>
          </p:nvPr>
        </p:nvGraphicFramePr>
        <p:xfrm>
          <a:off x="704058" y="1105469"/>
          <a:ext cx="10766946" cy="55216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/>
          <p:cNvSpPr/>
          <p:nvPr/>
        </p:nvSpPr>
        <p:spPr>
          <a:xfrm>
            <a:off x="2118528" y="1437990"/>
            <a:ext cx="2931290" cy="1200329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  <a:p>
            <a:pPr algn="ctr"/>
            <a:r>
              <a:rPr lang="en-US" b="1" dirty="0"/>
              <a:t>Tipping point nationally occurred about 20 years ago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1" i="0" u="none" strike="noStrike" kern="120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471495" y="3705224"/>
            <a:ext cx="1746863" cy="146685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6134D63-C32E-AD43-BBE8-7C5C92A8FADA}"/>
              </a:ext>
            </a:extLst>
          </p:cNvPr>
          <p:cNvSpPr txBox="1"/>
          <p:nvPr/>
        </p:nvSpPr>
        <p:spPr>
          <a:xfrm>
            <a:off x="10048015" y="6581001"/>
            <a:ext cx="21439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+mn-lt"/>
              </a:rPr>
              <a:t>Scott W. Allard – </a:t>
            </a:r>
            <a:r>
              <a:rPr lang="en-US" sz="1200" i="1" dirty="0">
                <a:latin typeface="+mn-lt"/>
              </a:rPr>
              <a:t>Places in Need</a:t>
            </a:r>
          </a:p>
        </p:txBody>
      </p:sp>
    </p:spTree>
    <p:extLst>
      <p:ext uri="{BB962C8B-B14F-4D97-AF65-F5344CB8AC3E}">
        <p14:creationId xmlns:p14="http://schemas.microsoft.com/office/powerpoint/2010/main" val="2519719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6627168"/>
            <a:ext cx="423705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Sources: Census 1990, 2000; American Community Survey, 2006-10, 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2010-14, 2013-17.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39">
            <a:extLst>
              <a:ext uri="{FF2B5EF4-FFF2-40B4-BE49-F238E27FC236}">
                <a16:creationId xmlns:a16="http://schemas.microsoft.com/office/drawing/2014/main" xmlns="" id="{B32A7751-A567-0949-85F9-4BF71D76B0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423" y="145436"/>
            <a:ext cx="11388217" cy="80021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defTabSz="457200">
              <a:defRPr/>
            </a:pPr>
            <a:r>
              <a:rPr lang="en-US" sz="4600" b="1" dirty="0" smtClean="0">
                <a:solidFill>
                  <a:prstClr val="black"/>
                </a:solidFill>
              </a:rPr>
              <a:t>Suburbanization of Poverty – Top 100 Metros</a:t>
            </a:r>
            <a:endParaRPr lang="en-US" sz="4600" b="1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-919175" y="3322834"/>
            <a:ext cx="29079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Number of Poor People (1,000s)</a:t>
            </a:r>
            <a:endParaRPr lang="en-US" sz="1600" b="1" dirty="0"/>
          </a:p>
        </p:txBody>
      </p:sp>
      <p:graphicFrame>
        <p:nvGraphicFramePr>
          <p:cNvPr id="9" name="Content Placeholder 5"/>
          <p:cNvGraphicFramePr>
            <a:graphicFrameLocks/>
          </p:cNvGraphicFramePr>
          <p:nvPr>
            <p:extLst/>
          </p:nvPr>
        </p:nvGraphicFramePr>
        <p:xfrm>
          <a:off x="704058" y="1105469"/>
          <a:ext cx="10766946" cy="55216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/>
          <p:cNvSpPr/>
          <p:nvPr/>
        </p:nvSpPr>
        <p:spPr>
          <a:xfrm>
            <a:off x="2118528" y="1437990"/>
            <a:ext cx="3425022" cy="1200329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  <a:p>
            <a:pPr algn="ctr"/>
            <a:r>
              <a:rPr lang="en-US" b="1" dirty="0"/>
              <a:t>Suburban poverty quite prevalent back in 1980s and early 90s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1" i="0" u="none" strike="noStrike" kern="120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245096" y="4086224"/>
            <a:ext cx="1746863" cy="146685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6134D63-C32E-AD43-BBE8-7C5C92A8FADA}"/>
              </a:ext>
            </a:extLst>
          </p:cNvPr>
          <p:cNvSpPr txBox="1"/>
          <p:nvPr/>
        </p:nvSpPr>
        <p:spPr>
          <a:xfrm>
            <a:off x="10048015" y="6581001"/>
            <a:ext cx="21439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+mn-lt"/>
              </a:rPr>
              <a:t>Scott W. Allard – </a:t>
            </a:r>
            <a:r>
              <a:rPr lang="en-US" sz="1200" i="1" dirty="0">
                <a:latin typeface="+mn-lt"/>
              </a:rPr>
              <a:t>Places in Need</a:t>
            </a:r>
          </a:p>
        </p:txBody>
      </p:sp>
    </p:spTree>
    <p:extLst>
      <p:ext uri="{BB962C8B-B14F-4D97-AF65-F5344CB8AC3E}">
        <p14:creationId xmlns:p14="http://schemas.microsoft.com/office/powerpoint/2010/main" val="3447129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6627168"/>
            <a:ext cx="423705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Sources: Census 1990, 2000; American Community Survey, 2006-10, 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2010-14, 2013-17.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39">
            <a:extLst>
              <a:ext uri="{FF2B5EF4-FFF2-40B4-BE49-F238E27FC236}">
                <a16:creationId xmlns:a16="http://schemas.microsoft.com/office/drawing/2014/main" xmlns="" id="{B32A7751-A567-0949-85F9-4BF71D76B0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423" y="145436"/>
            <a:ext cx="11388217" cy="80021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defTabSz="457200">
              <a:defRPr/>
            </a:pPr>
            <a:r>
              <a:rPr lang="en-US" sz="4600" b="1" dirty="0" smtClean="0">
                <a:solidFill>
                  <a:prstClr val="black"/>
                </a:solidFill>
              </a:rPr>
              <a:t>Suburbanization of Poverty – Top 100 Metros</a:t>
            </a:r>
            <a:endParaRPr lang="en-US" sz="4600" b="1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-919175" y="3322834"/>
            <a:ext cx="29079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Number of Poor People (1,000s)</a:t>
            </a:r>
            <a:endParaRPr lang="en-US" sz="1600" b="1" dirty="0"/>
          </a:p>
        </p:txBody>
      </p:sp>
      <p:graphicFrame>
        <p:nvGraphicFramePr>
          <p:cNvPr id="9" name="Content Placeholder 5"/>
          <p:cNvGraphicFramePr>
            <a:graphicFrameLocks/>
          </p:cNvGraphicFramePr>
          <p:nvPr>
            <p:extLst/>
          </p:nvPr>
        </p:nvGraphicFramePr>
        <p:xfrm>
          <a:off x="704058" y="1105469"/>
          <a:ext cx="10766946" cy="55216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/>
          <p:cNvSpPr/>
          <p:nvPr/>
        </p:nvSpPr>
        <p:spPr>
          <a:xfrm>
            <a:off x="2002659" y="1299491"/>
            <a:ext cx="2940815" cy="1477328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  <a:p>
            <a:pPr algn="ctr"/>
            <a:r>
              <a:rPr lang="en-US" b="1" dirty="0"/>
              <a:t>Number of poor </a:t>
            </a:r>
            <a:r>
              <a:rPr lang="en-US" b="1" dirty="0" smtClean="0"/>
              <a:t>people </a:t>
            </a:r>
            <a:r>
              <a:rPr lang="en-US" b="1" dirty="0"/>
              <a:t>in suburbs has grown at 3x the rate of population growth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1" i="0" u="none" strike="noStrike" kern="120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6134D63-C32E-AD43-BBE8-7C5C92A8FADA}"/>
              </a:ext>
            </a:extLst>
          </p:cNvPr>
          <p:cNvSpPr txBox="1"/>
          <p:nvPr/>
        </p:nvSpPr>
        <p:spPr>
          <a:xfrm>
            <a:off x="10048015" y="6581001"/>
            <a:ext cx="21439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+mn-lt"/>
              </a:rPr>
              <a:t>Scott W. Allard – </a:t>
            </a:r>
            <a:r>
              <a:rPr lang="en-US" sz="1200" i="1" dirty="0">
                <a:latin typeface="+mn-lt"/>
              </a:rPr>
              <a:t>Places in Need</a:t>
            </a:r>
          </a:p>
        </p:txBody>
      </p:sp>
    </p:spTree>
    <p:extLst>
      <p:ext uri="{BB962C8B-B14F-4D97-AF65-F5344CB8AC3E}">
        <p14:creationId xmlns:p14="http://schemas.microsoft.com/office/powerpoint/2010/main" val="3552457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3"/>
          <p:cNvSpPr txBox="1">
            <a:spLocks/>
          </p:cNvSpPr>
          <p:nvPr/>
        </p:nvSpPr>
        <p:spPr>
          <a:xfrm>
            <a:off x="858643" y="1628078"/>
            <a:ext cx="10337180" cy="473926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3600" b="1" dirty="0" smtClean="0"/>
              <a:t>Conventional Thinking about Place &amp; Poverty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2400"/>
              </a:spcAft>
              <a:defRPr/>
            </a:pPr>
            <a:r>
              <a:rPr lang="en-US" sz="3200" dirty="0" smtClean="0"/>
              <a:t>Implications for Safety Net and Human Services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2400"/>
              </a:spcAft>
              <a:defRPr/>
            </a:pPr>
            <a:r>
              <a:rPr lang="en-US" sz="3600" b="1" dirty="0" smtClean="0"/>
              <a:t>Changing Geography of Poverty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2400"/>
              </a:spcAft>
              <a:defRPr/>
            </a:pPr>
            <a:r>
              <a:rPr lang="en-US" sz="3600" b="1" dirty="0" smtClean="0"/>
              <a:t>Implications for Safety Net </a:t>
            </a:r>
            <a:r>
              <a:rPr lang="en-US" sz="3600" b="1" dirty="0"/>
              <a:t>&amp;</a:t>
            </a:r>
            <a:r>
              <a:rPr lang="en-US" sz="3600" b="1" dirty="0" smtClean="0"/>
              <a:t> Policy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2400"/>
              </a:spcAft>
              <a:defRPr/>
            </a:pPr>
            <a:r>
              <a:rPr lang="en-US" sz="3600" b="1" dirty="0" smtClean="0"/>
              <a:t>Pathways Ahead</a:t>
            </a:r>
            <a:endParaRPr lang="en-US" sz="3600" b="1" dirty="0"/>
          </a:p>
        </p:txBody>
      </p:sp>
      <p:sp>
        <p:nvSpPr>
          <p:cNvPr id="3" name="TextBox 39">
            <a:extLst>
              <a:ext uri="{FF2B5EF4-FFF2-40B4-BE49-F238E27FC236}">
                <a16:creationId xmlns:a16="http://schemas.microsoft.com/office/drawing/2014/main" xmlns="" id="{B32A7751-A567-0949-85F9-4BF71D76B0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716" y="348636"/>
            <a:ext cx="9025327" cy="92333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Outline for Today</a:t>
            </a:r>
            <a:endParaRPr kumimoji="0" lang="en-US" sz="10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2004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6627168"/>
            <a:ext cx="423705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Sources: Census 1990, 2000; American Community Survey, 2006-10, 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2010-14, 2013-17.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39">
            <a:extLst>
              <a:ext uri="{FF2B5EF4-FFF2-40B4-BE49-F238E27FC236}">
                <a16:creationId xmlns:a16="http://schemas.microsoft.com/office/drawing/2014/main" xmlns="" id="{B32A7751-A567-0949-85F9-4BF71D76B0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423" y="145436"/>
            <a:ext cx="11388217" cy="80021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defTabSz="457200">
              <a:defRPr/>
            </a:pPr>
            <a:r>
              <a:rPr lang="en-US" sz="4600" b="1" dirty="0" smtClean="0">
                <a:solidFill>
                  <a:prstClr val="black"/>
                </a:solidFill>
              </a:rPr>
              <a:t>Suburbanization of Poverty – Top 100 Metros</a:t>
            </a:r>
            <a:endParaRPr lang="en-US" sz="4600" b="1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-919175" y="3322834"/>
            <a:ext cx="29079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Number of Poor People (1,000s)</a:t>
            </a:r>
            <a:endParaRPr lang="en-US" sz="1600" b="1" dirty="0"/>
          </a:p>
        </p:txBody>
      </p:sp>
      <p:graphicFrame>
        <p:nvGraphicFramePr>
          <p:cNvPr id="9" name="Content Placeholder 5"/>
          <p:cNvGraphicFramePr>
            <a:graphicFrameLocks/>
          </p:cNvGraphicFramePr>
          <p:nvPr>
            <p:extLst/>
          </p:nvPr>
        </p:nvGraphicFramePr>
        <p:xfrm>
          <a:off x="704058" y="1105469"/>
          <a:ext cx="10766946" cy="55216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/>
          <p:cNvSpPr/>
          <p:nvPr/>
        </p:nvSpPr>
        <p:spPr>
          <a:xfrm>
            <a:off x="2002659" y="1299491"/>
            <a:ext cx="2940815" cy="1200329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  <a:p>
            <a:pPr algn="ctr"/>
            <a:r>
              <a:rPr lang="en-US" b="1" dirty="0"/>
              <a:t>Poverty problems persist near historic levels in cities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1" i="0" u="none" strike="noStrike" kern="120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6134D63-C32E-AD43-BBE8-7C5C92A8FADA}"/>
              </a:ext>
            </a:extLst>
          </p:cNvPr>
          <p:cNvSpPr txBox="1"/>
          <p:nvPr/>
        </p:nvSpPr>
        <p:spPr>
          <a:xfrm>
            <a:off x="10048015" y="6581001"/>
            <a:ext cx="21439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+mn-lt"/>
              </a:rPr>
              <a:t>Scott W. Allard – </a:t>
            </a:r>
            <a:r>
              <a:rPr lang="en-US" sz="1200" i="1" dirty="0">
                <a:latin typeface="+mn-lt"/>
              </a:rPr>
              <a:t>Places in Need</a:t>
            </a:r>
          </a:p>
        </p:txBody>
      </p:sp>
    </p:spTree>
    <p:extLst>
      <p:ext uri="{BB962C8B-B14F-4D97-AF65-F5344CB8AC3E}">
        <p14:creationId xmlns:p14="http://schemas.microsoft.com/office/powerpoint/2010/main" val="590703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0825546"/>
              </p:ext>
            </p:extLst>
          </p:nvPr>
        </p:nvGraphicFramePr>
        <p:xfrm>
          <a:off x="385482" y="1156447"/>
          <a:ext cx="11501718" cy="5540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39">
            <a:extLst>
              <a:ext uri="{FF2B5EF4-FFF2-40B4-BE49-F238E27FC236}">
                <a16:creationId xmlns:a16="http://schemas.microsoft.com/office/drawing/2014/main" xmlns="" id="{B32A7751-A567-0949-85F9-4BF71D76B0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423" y="145436"/>
            <a:ext cx="11388217" cy="80021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defTabSz="457200">
              <a:defRPr/>
            </a:pPr>
            <a:r>
              <a:rPr lang="en-US" sz="4600" b="1" dirty="0" smtClean="0">
                <a:solidFill>
                  <a:prstClr val="black"/>
                </a:solidFill>
              </a:rPr>
              <a:t>Poverty Rates – Urban, Suburban and Rural</a:t>
            </a:r>
            <a:endParaRPr lang="en-US" sz="4600" b="1" dirty="0">
              <a:solidFill>
                <a:prstClr val="black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6134D63-C32E-AD43-BBE8-7C5C92A8FADA}"/>
              </a:ext>
            </a:extLst>
          </p:cNvPr>
          <p:cNvSpPr txBox="1"/>
          <p:nvPr/>
        </p:nvSpPr>
        <p:spPr>
          <a:xfrm>
            <a:off x="10048015" y="6581001"/>
            <a:ext cx="21439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+mn-lt"/>
              </a:rPr>
              <a:t>Scott W. Allard – </a:t>
            </a:r>
            <a:r>
              <a:rPr lang="en-US" sz="1200" i="1" dirty="0">
                <a:latin typeface="+mn-lt"/>
              </a:rPr>
              <a:t>Places in Need</a:t>
            </a:r>
          </a:p>
        </p:txBody>
      </p:sp>
    </p:spTree>
    <p:extLst>
      <p:ext uri="{BB962C8B-B14F-4D97-AF65-F5344CB8AC3E}">
        <p14:creationId xmlns:p14="http://schemas.microsoft.com/office/powerpoint/2010/main" val="2001725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9">
            <a:extLst>
              <a:ext uri="{FF2B5EF4-FFF2-40B4-BE49-F238E27FC236}">
                <a16:creationId xmlns:a16="http://schemas.microsoft.com/office/drawing/2014/main" xmlns="" id="{B32A7751-A567-0949-85F9-4BF71D76B0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423" y="145436"/>
            <a:ext cx="11484252" cy="80021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defTabSz="457200">
              <a:defRPr/>
            </a:pPr>
            <a:r>
              <a:rPr lang="en-US" sz="4600" b="1" dirty="0" smtClean="0">
                <a:solidFill>
                  <a:prstClr val="black"/>
                </a:solidFill>
              </a:rPr>
              <a:t>Place, Race, and Poverty</a:t>
            </a:r>
            <a:endParaRPr lang="en-US" sz="4600" b="1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627168"/>
            <a:ext cx="239200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Source: American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Community Survey, 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2010-14.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6924" y="1660776"/>
            <a:ext cx="8983412" cy="468824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79866" y="1135259"/>
            <a:ext cx="2594770" cy="5078313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Nationally, non-Hispanic Whites are near-majority of the poor</a:t>
            </a:r>
            <a:r>
              <a:rPr kumimoji="0" lang="en-US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in suburbs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noProof="0" dirty="0" smtClean="0">
                <a:solidFill>
                  <a:prstClr val="black"/>
                </a:solidFill>
                <a:latin typeface="Calibri" panose="020F0502020204030204"/>
              </a:rPr>
              <a:t>Black and Hispanics compose about 2/3 of the urban poor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>
              <a:solidFill>
                <a:prstClr val="black"/>
              </a:solidFill>
              <a:latin typeface="Calibri" panose="020F0502020204030204"/>
            </a:endParaRPr>
          </a:p>
          <a:p>
            <a:pPr lvl="0" algn="ctr" defTabSz="457200">
              <a:defRPr/>
            </a:pPr>
            <a:r>
              <a:rPr lang="en-US" b="1" dirty="0">
                <a:solidFill>
                  <a:prstClr val="black"/>
                </a:solidFill>
              </a:rPr>
              <a:t>Urban poor </a:t>
            </a:r>
            <a:r>
              <a:rPr lang="en-US" b="1" dirty="0" smtClean="0">
                <a:solidFill>
                  <a:prstClr val="black"/>
                </a:solidFill>
              </a:rPr>
              <a:t>– particularly poor people of color - segregated </a:t>
            </a:r>
            <a:r>
              <a:rPr lang="en-US" b="1" dirty="0">
                <a:solidFill>
                  <a:prstClr val="black"/>
                </a:solidFill>
              </a:rPr>
              <a:t>in highest poverty </a:t>
            </a:r>
            <a:r>
              <a:rPr lang="en-US" b="1" dirty="0" smtClean="0">
                <a:solidFill>
                  <a:prstClr val="black"/>
                </a:solidFill>
              </a:rPr>
              <a:t>neighborhoods</a:t>
            </a:r>
            <a:endParaRPr lang="en-US" b="1" dirty="0">
              <a:solidFill>
                <a:prstClr val="black"/>
              </a:solidFill>
            </a:endParaRPr>
          </a:p>
          <a:p>
            <a:pPr lvl="0" algn="ctr" defTabSz="457200">
              <a:defRPr/>
            </a:pPr>
            <a:endParaRPr lang="en-US" b="1" dirty="0">
              <a:solidFill>
                <a:prstClr val="black"/>
              </a:solidFill>
            </a:endParaRPr>
          </a:p>
          <a:p>
            <a:pPr lvl="0" algn="ctr" defTabSz="457200">
              <a:defRPr/>
            </a:pPr>
            <a:r>
              <a:rPr lang="en-US" b="1" dirty="0">
                <a:solidFill>
                  <a:prstClr val="black"/>
                </a:solidFill>
              </a:rPr>
              <a:t>Concentrated poverty </a:t>
            </a:r>
            <a:r>
              <a:rPr lang="en-US" b="1" dirty="0" smtClean="0">
                <a:solidFill>
                  <a:prstClr val="black"/>
                </a:solidFill>
              </a:rPr>
              <a:t>is a suburban reality for all race and ethnic groups</a:t>
            </a:r>
          </a:p>
          <a:p>
            <a:pPr lvl="0" algn="ctr" defTabSz="457200">
              <a:defRPr/>
            </a:pP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609567" y="1232826"/>
            <a:ext cx="4222257" cy="584775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 smtClean="0">
                <a:solidFill>
                  <a:prstClr val="black"/>
                </a:solidFill>
                <a:latin typeface="Calibri" panose="020F0502020204030204"/>
              </a:rPr>
              <a:t>Race and Ethnic Composition of Poor Population in Largest 100 Metro Areas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6134D63-C32E-AD43-BBE8-7C5C92A8FADA}"/>
              </a:ext>
            </a:extLst>
          </p:cNvPr>
          <p:cNvSpPr txBox="1"/>
          <p:nvPr/>
        </p:nvSpPr>
        <p:spPr>
          <a:xfrm>
            <a:off x="10048015" y="6581001"/>
            <a:ext cx="21439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+mn-lt"/>
              </a:rPr>
              <a:t>Scott W. Allard – </a:t>
            </a:r>
            <a:r>
              <a:rPr lang="en-US" sz="1200" i="1" dirty="0">
                <a:latin typeface="+mn-lt"/>
              </a:rPr>
              <a:t>Places in Need</a:t>
            </a:r>
          </a:p>
        </p:txBody>
      </p:sp>
    </p:spTree>
    <p:extLst>
      <p:ext uri="{BB962C8B-B14F-4D97-AF65-F5344CB8AC3E}">
        <p14:creationId xmlns:p14="http://schemas.microsoft.com/office/powerpoint/2010/main" val="1276485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latin typeface="+mn-lt"/>
              </a:rPr>
              <a:t>What Has Happened in Wisconsin?</a:t>
            </a:r>
            <a:endParaRPr lang="en-US" b="1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051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01629828"/>
              </p:ext>
            </p:extLst>
          </p:nvPr>
        </p:nvGraphicFramePr>
        <p:xfrm>
          <a:off x="806821" y="1013011"/>
          <a:ext cx="10659037" cy="56119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39">
            <a:extLst>
              <a:ext uri="{FF2B5EF4-FFF2-40B4-BE49-F238E27FC236}">
                <a16:creationId xmlns:a16="http://schemas.microsoft.com/office/drawing/2014/main" xmlns="" id="{B32A7751-A567-0949-85F9-4BF71D76B0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423" y="145436"/>
            <a:ext cx="11388217" cy="80021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defTabSz="457200">
              <a:defRPr/>
            </a:pPr>
            <a:r>
              <a:rPr lang="en-US" sz="4600" b="1" dirty="0" smtClean="0">
                <a:solidFill>
                  <a:prstClr val="black"/>
                </a:solidFill>
              </a:rPr>
              <a:t>Geography of Poverty in Wisconsin</a:t>
            </a:r>
            <a:endParaRPr lang="en-US" sz="4600" b="1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16200000">
            <a:off x="-919175" y="3322834"/>
            <a:ext cx="29079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Number of Poor People (1,000s)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031654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887897552"/>
              </p:ext>
            </p:extLst>
          </p:nvPr>
        </p:nvGraphicFramePr>
        <p:xfrm>
          <a:off x="806821" y="1013011"/>
          <a:ext cx="10659037" cy="56119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39">
            <a:extLst>
              <a:ext uri="{FF2B5EF4-FFF2-40B4-BE49-F238E27FC236}">
                <a16:creationId xmlns:a16="http://schemas.microsoft.com/office/drawing/2014/main" xmlns="" id="{B32A7751-A567-0949-85F9-4BF71D76B0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423" y="145436"/>
            <a:ext cx="11388217" cy="80021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defTabSz="457200">
              <a:defRPr/>
            </a:pPr>
            <a:r>
              <a:rPr lang="en-US" sz="4600" b="1" dirty="0" smtClean="0">
                <a:solidFill>
                  <a:prstClr val="black"/>
                </a:solidFill>
              </a:rPr>
              <a:t>Geography of Poverty in Wisconsin</a:t>
            </a:r>
            <a:endParaRPr lang="en-US" sz="4600" b="1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16200000">
            <a:off x="-919175" y="3322834"/>
            <a:ext cx="29079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Number of Poor People (1,000s)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404458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288858386"/>
              </p:ext>
            </p:extLst>
          </p:nvPr>
        </p:nvGraphicFramePr>
        <p:xfrm>
          <a:off x="806821" y="1013011"/>
          <a:ext cx="10659037" cy="56119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39">
            <a:extLst>
              <a:ext uri="{FF2B5EF4-FFF2-40B4-BE49-F238E27FC236}">
                <a16:creationId xmlns:a16="http://schemas.microsoft.com/office/drawing/2014/main" xmlns="" id="{B32A7751-A567-0949-85F9-4BF71D76B0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423" y="145436"/>
            <a:ext cx="11388217" cy="80021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defTabSz="457200">
              <a:defRPr/>
            </a:pPr>
            <a:r>
              <a:rPr lang="en-US" sz="4600" b="1" dirty="0" smtClean="0">
                <a:solidFill>
                  <a:prstClr val="black"/>
                </a:solidFill>
              </a:rPr>
              <a:t>Geography of Poverty in Wisconsin</a:t>
            </a:r>
            <a:endParaRPr lang="en-US" sz="4600" b="1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16200000">
            <a:off x="-919175" y="3322834"/>
            <a:ext cx="29079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Number of Poor People (1,000s)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676566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8026967"/>
              </p:ext>
            </p:extLst>
          </p:nvPr>
        </p:nvGraphicFramePr>
        <p:xfrm>
          <a:off x="152400" y="1156447"/>
          <a:ext cx="11940988" cy="5540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39">
            <a:extLst>
              <a:ext uri="{FF2B5EF4-FFF2-40B4-BE49-F238E27FC236}">
                <a16:creationId xmlns:a16="http://schemas.microsoft.com/office/drawing/2014/main" xmlns="" id="{B32A7751-A567-0949-85F9-4BF71D76B0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423" y="145436"/>
            <a:ext cx="11388217" cy="76944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defTabSz="457200">
              <a:defRPr/>
            </a:pPr>
            <a:r>
              <a:rPr lang="en-US" sz="4400" b="1" dirty="0" smtClean="0">
                <a:solidFill>
                  <a:prstClr val="black"/>
                </a:solidFill>
              </a:rPr>
              <a:t>Poverty Rates in WI – Urban, Suburban &amp; Rural</a:t>
            </a:r>
            <a:endParaRPr lang="en-US" sz="4400" b="1" dirty="0">
              <a:solidFill>
                <a:prstClr val="black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6134D63-C32E-AD43-BBE8-7C5C92A8FADA}"/>
              </a:ext>
            </a:extLst>
          </p:cNvPr>
          <p:cNvSpPr txBox="1"/>
          <p:nvPr/>
        </p:nvSpPr>
        <p:spPr>
          <a:xfrm>
            <a:off x="10048015" y="6581001"/>
            <a:ext cx="21439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+mn-lt"/>
              </a:rPr>
              <a:t>Scott W. Allard – </a:t>
            </a:r>
            <a:r>
              <a:rPr lang="en-US" sz="1200" i="1" dirty="0">
                <a:latin typeface="+mn-lt"/>
              </a:rPr>
              <a:t>Places in Need</a:t>
            </a:r>
          </a:p>
        </p:txBody>
      </p:sp>
      <p:sp>
        <p:nvSpPr>
          <p:cNvPr id="2" name="Rectangle 1"/>
          <p:cNvSpPr/>
          <p:nvPr/>
        </p:nvSpPr>
        <p:spPr>
          <a:xfrm>
            <a:off x="8166847" y="6391837"/>
            <a:ext cx="125506" cy="135377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978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93" y="1227950"/>
            <a:ext cx="7000236" cy="52215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627168"/>
            <a:ext cx="423705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Sources: Census 1990, 2000; American Community Survey, 2006-10, 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2010-14, 2013-17.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39">
            <a:extLst>
              <a:ext uri="{FF2B5EF4-FFF2-40B4-BE49-F238E27FC236}">
                <a16:creationId xmlns:a16="http://schemas.microsoft.com/office/drawing/2014/main" xmlns="" id="{B32A7751-A567-0949-85F9-4BF71D76B0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423" y="145436"/>
            <a:ext cx="1138821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defTabSz="457200">
              <a:defRPr/>
            </a:pPr>
            <a:r>
              <a:rPr lang="en-US" sz="4400" b="1" dirty="0" smtClean="0">
                <a:solidFill>
                  <a:prstClr val="black"/>
                </a:solidFill>
              </a:rPr>
              <a:t>Suburbanization of Poverty – Milwaukee Metro</a:t>
            </a:r>
            <a:endParaRPr lang="en-US" sz="4400" b="1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08852" y="1747825"/>
            <a:ext cx="12198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Ozaukee County</a:t>
            </a:r>
            <a:endParaRPr lang="en-US" sz="1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52993" y="1221999"/>
            <a:ext cx="14414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Washington County</a:t>
            </a:r>
            <a:endParaRPr lang="en-US" sz="1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52993" y="3331423"/>
            <a:ext cx="8785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Waukesha </a:t>
            </a:r>
          </a:p>
          <a:p>
            <a:pPr algn="ctr"/>
            <a:r>
              <a:rPr lang="en-US" sz="1200" b="1" dirty="0" smtClean="0"/>
              <a:t>County</a:t>
            </a:r>
            <a:endParaRPr lang="en-US" sz="1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345924" y="5934374"/>
            <a:ext cx="13828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Milwaukee County</a:t>
            </a:r>
            <a:endParaRPr lang="en-US" sz="1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036601" y="5075361"/>
            <a:ext cx="13393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City of Milwaukee</a:t>
            </a:r>
            <a:endParaRPr lang="en-US" sz="1200" b="1" dirty="0"/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7618617" y="1360498"/>
          <a:ext cx="4318227" cy="3805436"/>
        </p:xfrm>
        <a:graphic>
          <a:graphicData uri="http://schemas.openxmlformats.org/drawingml/2006/table">
            <a:tbl>
              <a:tblPr/>
              <a:tblGrid>
                <a:gridCol w="1362636">
                  <a:extLst>
                    <a:ext uri="{9D8B030D-6E8A-4147-A177-3AD203B41FA5}">
                      <a16:colId xmlns:a16="http://schemas.microsoft.com/office/drawing/2014/main" xmlns="" val="564895145"/>
                    </a:ext>
                  </a:extLst>
                </a:gridCol>
                <a:gridCol w="1353671">
                  <a:extLst>
                    <a:ext uri="{9D8B030D-6E8A-4147-A177-3AD203B41FA5}">
                      <a16:colId xmlns:a16="http://schemas.microsoft.com/office/drawing/2014/main" xmlns="" val="2498297530"/>
                    </a:ext>
                  </a:extLst>
                </a:gridCol>
                <a:gridCol w="1601920">
                  <a:extLst>
                    <a:ext uri="{9D8B030D-6E8A-4147-A177-3AD203B41FA5}">
                      <a16:colId xmlns:a16="http://schemas.microsoft.com/office/drawing/2014/main" xmlns="" val="2212190044"/>
                    </a:ext>
                  </a:extLst>
                </a:gridCol>
              </a:tblGrid>
              <a:tr h="79639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Suburb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Change in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Population</a:t>
                      </a:r>
                    </a:p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1990-2017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Change in Number of Poor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People </a:t>
                      </a:r>
                    </a:p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1990-2107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91584789"/>
                  </a:ext>
                </a:extLst>
              </a:tr>
              <a:tr h="32942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Brookfield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233.8%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61132713"/>
                  </a:ext>
                </a:extLst>
              </a:tr>
              <a:tr h="35858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Germantown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134.4%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73926338"/>
                  </a:ext>
                </a:extLst>
              </a:tr>
              <a:tr h="37224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Greenfield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186.6%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49341427"/>
                  </a:ext>
                </a:extLst>
              </a:tr>
              <a:tr h="39751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Menomonee Falls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4207336"/>
                  </a:ext>
                </a:extLst>
              </a:tr>
              <a:tr h="38816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Berlin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148.2%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50379644"/>
                  </a:ext>
                </a:extLst>
              </a:tr>
              <a:tr h="41355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Waukesha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118.1%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70029017"/>
                  </a:ext>
                </a:extLst>
              </a:tr>
              <a:tr h="48409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Wauwatosa</a:t>
                      </a:r>
                    </a:p>
                    <a:p>
                      <a:pPr algn="l" fontAlgn="b"/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-3.3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  <a:p>
                      <a:pPr algn="ctr" fontAlgn="b"/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115.2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  <a:p>
                      <a:pPr algn="ctr" fontAlgn="b"/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42483993"/>
                  </a:ext>
                </a:extLst>
              </a:tr>
              <a:tr h="26546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West Allis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145.1%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36444387"/>
                  </a:ext>
                </a:extLst>
              </a:tr>
            </a:tbl>
          </a:graphicData>
        </a:graphic>
      </p:graphicFrame>
      <p:sp>
        <p:nvSpPr>
          <p:cNvPr id="15" name="Rectangle 14"/>
          <p:cNvSpPr/>
          <p:nvPr/>
        </p:nvSpPr>
        <p:spPr>
          <a:xfrm>
            <a:off x="7518624" y="1360498"/>
            <a:ext cx="4518212" cy="4084169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079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9">
            <a:extLst>
              <a:ext uri="{FF2B5EF4-FFF2-40B4-BE49-F238E27FC236}">
                <a16:creationId xmlns:a16="http://schemas.microsoft.com/office/drawing/2014/main" xmlns="" id="{B32A7751-A567-0949-85F9-4BF71D76B0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423" y="145436"/>
            <a:ext cx="11388217" cy="647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defTabSz="457200">
              <a:lnSpc>
                <a:spcPct val="80000"/>
              </a:lnSpc>
              <a:defRPr/>
            </a:pPr>
            <a:r>
              <a:rPr lang="en-US" sz="4400" b="1" dirty="0" smtClean="0">
                <a:solidFill>
                  <a:prstClr val="black"/>
                </a:solidFill>
              </a:rPr>
              <a:t>What Explains these Trends in Place </a:t>
            </a:r>
            <a:r>
              <a:rPr lang="en-US" sz="4400" b="1" dirty="0">
                <a:solidFill>
                  <a:prstClr val="black"/>
                </a:solidFill>
              </a:rPr>
              <a:t>&amp; </a:t>
            </a:r>
            <a:r>
              <a:rPr lang="en-US" sz="4400" b="1" dirty="0" smtClean="0">
                <a:solidFill>
                  <a:prstClr val="black"/>
                </a:solidFill>
              </a:rPr>
              <a:t>Poverty?</a:t>
            </a:r>
            <a:endParaRPr lang="en-US" sz="4400" b="1" dirty="0">
              <a:solidFill>
                <a:prstClr val="black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85F39850-40AE-A94A-97CA-A6F28859806F}"/>
              </a:ext>
            </a:extLst>
          </p:cNvPr>
          <p:cNvSpPr txBox="1">
            <a:spLocks/>
          </p:cNvSpPr>
          <p:nvPr/>
        </p:nvSpPr>
        <p:spPr>
          <a:xfrm>
            <a:off x="794716" y="975353"/>
            <a:ext cx="10925495" cy="5533023"/>
          </a:xfrm>
          <a:prstGeom prst="rect">
            <a:avLst/>
          </a:prstGeom>
        </p:spPr>
        <p:txBody>
          <a:bodyPr/>
          <a:lstStyle>
            <a:lvl1pPr marL="342891" indent="-342891" algn="l" defTabSz="457189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32" indent="-285744" algn="l" defTabSz="457189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2971" indent="-228594" algn="l" defTabSz="457189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160" indent="-228594" algn="l" defTabSz="457189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349" indent="-228594" algn="l" defTabSz="457189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b="1" dirty="0" smtClean="0"/>
              <a:t>Structural economic changes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Deindustrialization and loss of manufacturing jobs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Much of job growth is in lower-wage jobs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b="1" dirty="0" smtClean="0"/>
              <a:t>Returns to college education or advanced training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b="1" dirty="0"/>
              <a:t>Lingering impact of Great Recession – jobs, earnings, and </a:t>
            </a:r>
            <a:r>
              <a:rPr lang="en-US" b="1" dirty="0" smtClean="0"/>
              <a:t>housing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b="1" dirty="0" smtClean="0"/>
              <a:t>Immigration to suburban destinations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b="1" dirty="0" smtClean="0"/>
              <a:t>Migration from rural areas and cities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b="1" dirty="0" smtClean="0"/>
              <a:t>Increases in share of single-parent households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6134D63-C32E-AD43-BBE8-7C5C92A8FADA}"/>
              </a:ext>
            </a:extLst>
          </p:cNvPr>
          <p:cNvSpPr txBox="1"/>
          <p:nvPr/>
        </p:nvSpPr>
        <p:spPr>
          <a:xfrm>
            <a:off x="10048015" y="6581001"/>
            <a:ext cx="21439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+mn-lt"/>
              </a:rPr>
              <a:t>Scott W. Allard – </a:t>
            </a:r>
            <a:r>
              <a:rPr lang="en-US" sz="1200" i="1" dirty="0">
                <a:latin typeface="+mn-lt"/>
              </a:rPr>
              <a:t>Places in Need</a:t>
            </a:r>
          </a:p>
        </p:txBody>
      </p:sp>
    </p:spTree>
    <p:extLst>
      <p:ext uri="{BB962C8B-B14F-4D97-AF65-F5344CB8AC3E}">
        <p14:creationId xmlns:p14="http://schemas.microsoft.com/office/powerpoint/2010/main" val="588359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Content Placeholder 4"/>
          <p:cNvSpPr>
            <a:spLocks noGrp="1"/>
          </p:cNvSpPr>
          <p:nvPr>
            <p:ph idx="4294967295"/>
          </p:nvPr>
        </p:nvSpPr>
        <p:spPr>
          <a:xfrm>
            <a:off x="941399" y="1398186"/>
            <a:ext cx="10386578" cy="606142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b="1" dirty="0"/>
              <a:t>Federal poverty line (FPL) = threshold for poverty status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b="1" dirty="0" smtClean="0"/>
              <a:t>Based </a:t>
            </a:r>
            <a:r>
              <a:rPr lang="en-US" b="1" dirty="0"/>
              <a:t>on 1955 food </a:t>
            </a:r>
            <a:r>
              <a:rPr lang="en-US" b="1" dirty="0" smtClean="0"/>
              <a:t>consumption which was 1/3 </a:t>
            </a:r>
            <a:r>
              <a:rPr lang="en-US" b="1" dirty="0"/>
              <a:t>of typical family budget at the time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Income = cash income from nearly all </a:t>
            </a:r>
            <a:r>
              <a:rPr lang="en-US" dirty="0" smtClean="0"/>
              <a:t>sources in a year</a:t>
            </a:r>
            <a:endParaRPr lang="en-US" dirty="0"/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Income </a:t>
            </a:r>
            <a:r>
              <a:rPr lang="en-US" dirty="0"/>
              <a:t>unit = </a:t>
            </a:r>
            <a:r>
              <a:rPr lang="en-US" dirty="0" smtClean="0"/>
              <a:t>families &amp; </a:t>
            </a:r>
            <a:r>
              <a:rPr lang="en-US" dirty="0"/>
              <a:t>unrelated individuals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FPL Threshold </a:t>
            </a:r>
            <a:r>
              <a:rPr lang="en-US" dirty="0"/>
              <a:t>= multiplied “economy food plan” by </a:t>
            </a:r>
            <a:r>
              <a:rPr lang="en-US" dirty="0" smtClean="0"/>
              <a:t>3</a:t>
            </a:r>
            <a:endParaRPr lang="en-US" b="1" u="sng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b="1" dirty="0"/>
              <a:t>Poverty status = family income below </a:t>
            </a:r>
            <a:r>
              <a:rPr lang="en-US" b="1" dirty="0" smtClean="0"/>
              <a:t>FPL</a:t>
            </a:r>
          </a:p>
          <a:p>
            <a:pPr lvl="1">
              <a:spcAft>
                <a:spcPts val="600"/>
              </a:spcAft>
            </a:pPr>
            <a:r>
              <a:rPr lang="en-US" dirty="0">
                <a:cs typeface="ＭＳ Ｐゴシック" charset="-128"/>
              </a:rPr>
              <a:t>Poverty line for single parent, two kids = $</a:t>
            </a:r>
            <a:r>
              <a:rPr lang="en-US" dirty="0" smtClean="0">
                <a:cs typeface="ＭＳ Ｐゴシック" charset="-128"/>
              </a:rPr>
              <a:t>19,749 annually </a:t>
            </a:r>
          </a:p>
          <a:p>
            <a:pPr lvl="1">
              <a:spcAft>
                <a:spcPts val="600"/>
              </a:spcAft>
            </a:pPr>
            <a:r>
              <a:rPr lang="en-US" dirty="0" smtClean="0">
                <a:ea typeface="ＭＳ Ｐゴシック" charset="-128"/>
                <a:cs typeface="ＭＳ Ｐゴシック" charset="-128"/>
              </a:rPr>
              <a:t>Poverty </a:t>
            </a:r>
            <a:r>
              <a:rPr lang="en-US" dirty="0">
                <a:ea typeface="ＭＳ Ｐゴシック" charset="-128"/>
                <a:cs typeface="ＭＳ Ｐゴシック" charset="-128"/>
              </a:rPr>
              <a:t>line for two parents, two kids =   $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24,858 annually</a:t>
            </a:r>
            <a:endParaRPr lang="en-US" dirty="0">
              <a:cs typeface="ＭＳ Ｐゴシック" charset="-128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b="1" dirty="0"/>
          </a:p>
          <a:p>
            <a:pPr marL="0" indent="0">
              <a:spcBef>
                <a:spcPct val="0"/>
              </a:spcBef>
              <a:buNone/>
            </a:pPr>
            <a:endParaRPr lang="en-US" sz="2400" b="1" dirty="0"/>
          </a:p>
        </p:txBody>
      </p:sp>
      <p:sp>
        <p:nvSpPr>
          <p:cNvPr id="6" name="TextBox 39">
            <a:extLst>
              <a:ext uri="{FF2B5EF4-FFF2-40B4-BE49-F238E27FC236}">
                <a16:creationId xmlns:a16="http://schemas.microsoft.com/office/drawing/2014/main" xmlns="" id="{B32A7751-A567-0949-85F9-4BF71D76B0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716" y="348636"/>
            <a:ext cx="10017666" cy="92333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defTabSz="457200">
              <a:defRPr/>
            </a:pPr>
            <a:r>
              <a:rPr lang="en-US" sz="5400" b="1" dirty="0">
                <a:solidFill>
                  <a:prstClr val="black"/>
                </a:solidFill>
              </a:rPr>
              <a:t>Official Federal Poverty Measure</a:t>
            </a:r>
            <a:endParaRPr kumimoji="0" lang="en-US" sz="10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9312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BD1CB6-6A80-D344-A70E-27FAA422B3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2550" y="5073655"/>
            <a:ext cx="9677400" cy="147002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+mn-lt"/>
              </a:rPr>
              <a:t>Discussion:</a:t>
            </a:r>
            <a:br>
              <a:rPr lang="en-US" b="1" dirty="0">
                <a:latin typeface="+mn-lt"/>
              </a:rPr>
            </a:br>
            <a:r>
              <a:rPr lang="en-US" sz="1600" b="1" dirty="0">
                <a:latin typeface="+mn-lt"/>
              </a:rPr>
              <a:t/>
            </a:r>
            <a:br>
              <a:rPr lang="en-US" sz="1600" b="1" dirty="0">
                <a:latin typeface="+mn-lt"/>
              </a:rPr>
            </a:br>
            <a:r>
              <a:rPr lang="en-US" b="1" dirty="0">
                <a:latin typeface="+mn-lt"/>
              </a:rPr>
              <a:t>What are the implications of these shifts in poverty for your communities and programs?</a:t>
            </a:r>
            <a:br>
              <a:rPr lang="en-US" b="1" dirty="0">
                <a:latin typeface="+mn-lt"/>
              </a:rPr>
            </a:br>
            <a:r>
              <a:rPr lang="en-US" dirty="0">
                <a:latin typeface="+mn-lt"/>
              </a:rPr>
              <a:t/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/>
            </a:r>
            <a:br>
              <a:rPr lang="en-US" dirty="0">
                <a:latin typeface="+mn-lt"/>
              </a:rPr>
            </a:b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24237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939396-E36F-7143-AF26-3B28159F5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47825" y="1228725"/>
            <a:ext cx="9144000" cy="242411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+mn-lt"/>
              </a:rPr>
              <a:t>Discussion:</a:t>
            </a:r>
            <a:br>
              <a:rPr lang="en-US" b="1" dirty="0">
                <a:latin typeface="+mn-lt"/>
              </a:rPr>
            </a:br>
            <a:r>
              <a:rPr lang="en-US" sz="1600" b="1" dirty="0">
                <a:latin typeface="+mn-lt"/>
              </a:rPr>
              <a:t/>
            </a:r>
            <a:br>
              <a:rPr lang="en-US" sz="1600" b="1" dirty="0">
                <a:latin typeface="+mn-lt"/>
              </a:rPr>
            </a:br>
            <a:r>
              <a:rPr lang="en-US" b="1" dirty="0">
                <a:latin typeface="+mn-lt"/>
              </a:rPr>
              <a:t>Questions about the data?</a:t>
            </a:r>
            <a:br>
              <a:rPr lang="en-US" b="1" dirty="0">
                <a:latin typeface="+mn-lt"/>
              </a:rPr>
            </a:br>
            <a:endParaRPr lang="en-US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56305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9">
            <a:extLst>
              <a:ext uri="{FF2B5EF4-FFF2-40B4-BE49-F238E27FC236}">
                <a16:creationId xmlns:a16="http://schemas.microsoft.com/office/drawing/2014/main" xmlns="" id="{B32A7751-A567-0949-85F9-4BF71D76B0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423" y="145436"/>
            <a:ext cx="11484252" cy="80021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defTabSz="457200">
              <a:defRPr/>
            </a:pPr>
            <a:r>
              <a:rPr lang="en-US" sz="4600" b="1" dirty="0">
                <a:solidFill>
                  <a:prstClr val="black"/>
                </a:solidFill>
              </a:rPr>
              <a:t>Implications for Safety </a:t>
            </a:r>
            <a:r>
              <a:rPr lang="en-US" sz="4600" b="1" dirty="0" smtClean="0">
                <a:solidFill>
                  <a:prstClr val="black"/>
                </a:solidFill>
              </a:rPr>
              <a:t>Net &amp; Policy</a:t>
            </a:r>
            <a:endParaRPr lang="en-US" sz="4600" b="1" dirty="0">
              <a:solidFill>
                <a:prstClr val="black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5A044635-5E24-6E4F-9076-067CA1ED916C}"/>
              </a:ext>
            </a:extLst>
          </p:cNvPr>
          <p:cNvSpPr txBox="1">
            <a:spLocks/>
          </p:cNvSpPr>
          <p:nvPr/>
        </p:nvSpPr>
        <p:spPr>
          <a:xfrm>
            <a:off x="577999" y="1104705"/>
            <a:ext cx="10961914" cy="512600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defRPr/>
            </a:pPr>
            <a:r>
              <a:rPr lang="en-US" b="1" dirty="0"/>
              <a:t>Highlights the inherent localness of human services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/>
              <a:t>Insufficient capacity, resources, partners and referrals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1200"/>
              </a:spcAft>
              <a:defRPr/>
            </a:pPr>
            <a:r>
              <a:rPr lang="en-US" b="1" dirty="0"/>
              <a:t>Limited capacity and funds – public &amp; private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1200"/>
              </a:spcAft>
              <a:defRPr/>
            </a:pPr>
            <a:r>
              <a:rPr lang="en-US" b="1" dirty="0"/>
              <a:t>Fragmentation &amp; distance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1200"/>
              </a:spcAft>
              <a:defRPr/>
            </a:pPr>
            <a:r>
              <a:rPr lang="en-US" b="1" dirty="0"/>
              <a:t>Few economies of scale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1200"/>
              </a:spcAft>
              <a:defRPr/>
            </a:pPr>
            <a:r>
              <a:rPr lang="en-US" b="1" dirty="0"/>
              <a:t>Competitive pressures &amp; </a:t>
            </a:r>
            <a:r>
              <a:rPr lang="en-US" b="1" dirty="0" err="1"/>
              <a:t>NIMBYism</a:t>
            </a:r>
            <a:endParaRPr lang="en-US" b="1" dirty="0"/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1200"/>
              </a:spcAft>
              <a:defRPr/>
            </a:pPr>
            <a:r>
              <a:rPr lang="en-US" b="1" dirty="0"/>
              <a:t>Perception gaps &amp; “othering” of the poor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1200"/>
              </a:spcAft>
              <a:defRPr/>
            </a:pPr>
            <a:r>
              <a:rPr lang="en-US" b="1" dirty="0"/>
              <a:t>Discrimination &amp; anti-immigrant sentiment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78262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9">
            <a:extLst>
              <a:ext uri="{FF2B5EF4-FFF2-40B4-BE49-F238E27FC236}">
                <a16:creationId xmlns:a16="http://schemas.microsoft.com/office/drawing/2014/main" xmlns="" id="{B32A7751-A567-0949-85F9-4BF71D76B0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423" y="145436"/>
            <a:ext cx="11484252" cy="80021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defTabSz="457200">
              <a:defRPr/>
            </a:pPr>
            <a:r>
              <a:rPr lang="en-US" sz="4600" b="1" dirty="0" smtClean="0">
                <a:solidFill>
                  <a:prstClr val="black"/>
                </a:solidFill>
              </a:rPr>
              <a:t>Safety </a:t>
            </a:r>
            <a:r>
              <a:rPr lang="en-US" sz="4600" b="1" dirty="0">
                <a:solidFill>
                  <a:prstClr val="black"/>
                </a:solidFill>
              </a:rPr>
              <a:t>Net </a:t>
            </a:r>
            <a:r>
              <a:rPr lang="en-US" sz="4600" b="1" dirty="0" smtClean="0">
                <a:solidFill>
                  <a:prstClr val="black"/>
                </a:solidFill>
              </a:rPr>
              <a:t>Overview</a:t>
            </a:r>
            <a:endParaRPr lang="en-US" sz="4600" b="1" dirty="0">
              <a:solidFill>
                <a:prstClr val="black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5A044635-5E24-6E4F-9076-067CA1ED916C}"/>
              </a:ext>
            </a:extLst>
          </p:cNvPr>
          <p:cNvSpPr txBox="1">
            <a:spLocks/>
          </p:cNvSpPr>
          <p:nvPr/>
        </p:nvSpPr>
        <p:spPr>
          <a:xfrm>
            <a:off x="577999" y="1104705"/>
            <a:ext cx="10961914" cy="512600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Font typeface="Arial"/>
              <a:buChar char="•"/>
              <a:defRPr/>
            </a:pPr>
            <a:r>
              <a:rPr lang="en-US" sz="3200" b="1" dirty="0"/>
              <a:t>Core Public Assistance Programs </a:t>
            </a:r>
          </a:p>
          <a:p>
            <a:pPr lvl="1">
              <a:spcBef>
                <a:spcPts val="0"/>
              </a:spcBef>
              <a:buFont typeface="Arial"/>
              <a:buChar char="•"/>
              <a:defRPr/>
            </a:pPr>
            <a:r>
              <a:rPr lang="en-US" dirty="0"/>
              <a:t>Earned Income Tax Credit (EITC</a:t>
            </a:r>
            <a:r>
              <a:rPr lang="en-US" dirty="0" smtClean="0"/>
              <a:t>), Supplemental </a:t>
            </a:r>
            <a:r>
              <a:rPr lang="en-US" dirty="0"/>
              <a:t>Nutrition Assistance Program (SNAP</a:t>
            </a:r>
            <a:r>
              <a:rPr lang="en-US" dirty="0" smtClean="0"/>
              <a:t>), Medicaid, Temporary </a:t>
            </a:r>
            <a:r>
              <a:rPr lang="en-US" dirty="0"/>
              <a:t>Assistance for Needy Families (TANF)</a:t>
            </a:r>
          </a:p>
          <a:p>
            <a:pPr lvl="1">
              <a:spcBef>
                <a:spcPts val="0"/>
              </a:spcBef>
              <a:buFont typeface="Arial"/>
              <a:buChar char="•"/>
              <a:defRPr/>
            </a:pPr>
            <a:endParaRPr lang="en-US" sz="1000" dirty="0"/>
          </a:p>
          <a:p>
            <a:pPr>
              <a:spcBef>
                <a:spcPts val="0"/>
              </a:spcBef>
              <a:buFont typeface="Arial"/>
              <a:buChar char="•"/>
              <a:defRPr/>
            </a:pPr>
            <a:r>
              <a:rPr lang="en-US" sz="3200" b="1" dirty="0"/>
              <a:t>Community-based Nonprofits (≈$100 billion/</a:t>
            </a:r>
            <a:r>
              <a:rPr lang="en-US" sz="3200" b="1" dirty="0" err="1"/>
              <a:t>yr</a:t>
            </a:r>
            <a:r>
              <a:rPr lang="en-US" sz="3200" b="1" dirty="0"/>
              <a:t>)</a:t>
            </a:r>
          </a:p>
          <a:p>
            <a:pPr lvl="1">
              <a:spcBef>
                <a:spcPts val="0"/>
              </a:spcBef>
              <a:buFont typeface="Arial"/>
              <a:buChar char="•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Emergency assistance, housing, education, employment, behavioral health</a:t>
            </a:r>
          </a:p>
          <a:p>
            <a:pPr lvl="1">
              <a:spcBef>
                <a:spcPts val="0"/>
              </a:spcBef>
              <a:buFont typeface="Arial"/>
              <a:buChar char="•"/>
              <a:defRPr/>
            </a:pPr>
            <a:r>
              <a:rPr lang="en-US" dirty="0"/>
              <a:t>Publicly funded, delivered primarily through community-based organizations</a:t>
            </a:r>
          </a:p>
          <a:p>
            <a:pPr lvl="1">
              <a:spcBef>
                <a:spcPts val="0"/>
              </a:spcBef>
              <a:buFont typeface="Arial"/>
              <a:buChar char="•"/>
              <a:defRPr/>
            </a:pPr>
            <a:endParaRPr lang="en-US" sz="1000" dirty="0"/>
          </a:p>
          <a:p>
            <a:pPr>
              <a:spcBef>
                <a:spcPts val="0"/>
              </a:spcBef>
              <a:buFont typeface="Arial"/>
              <a:buChar char="•"/>
              <a:defRPr/>
            </a:pPr>
            <a:r>
              <a:rPr lang="en-US" sz="3200" b="1" dirty="0" smtClean="0"/>
              <a:t>Place-based Programs</a:t>
            </a:r>
          </a:p>
          <a:p>
            <a:pPr lvl="1">
              <a:spcBef>
                <a:spcPts val="0"/>
              </a:spcBef>
              <a:buFont typeface="Arial"/>
              <a:buChar char="•"/>
              <a:defRPr/>
            </a:pPr>
            <a:r>
              <a:rPr lang="en-US" dirty="0" smtClean="0"/>
              <a:t>Harlem Children’s Zone and Promise Neighborhoods</a:t>
            </a:r>
          </a:p>
          <a:p>
            <a:pPr lvl="1">
              <a:spcBef>
                <a:spcPts val="0"/>
              </a:spcBef>
              <a:buFont typeface="Arial"/>
              <a:buChar char="•"/>
              <a:defRPr/>
            </a:pPr>
            <a:r>
              <a:rPr lang="en-US" dirty="0" smtClean="0"/>
              <a:t>Opportunity Zones, Empowerment Zones, and Tax Incentives</a:t>
            </a:r>
          </a:p>
          <a:p>
            <a:pPr lvl="1">
              <a:spcBef>
                <a:spcPts val="0"/>
              </a:spcBef>
              <a:buFont typeface="Arial"/>
              <a:buChar char="•"/>
              <a:defRPr/>
            </a:pPr>
            <a:endParaRPr lang="en-US" sz="1000" dirty="0" smtClean="0"/>
          </a:p>
          <a:p>
            <a:pPr>
              <a:spcBef>
                <a:spcPts val="0"/>
              </a:spcBef>
              <a:buFont typeface="Arial"/>
              <a:buChar char="•"/>
              <a:defRPr/>
            </a:pPr>
            <a:r>
              <a:rPr lang="en-US" sz="3200" b="1" dirty="0" smtClean="0"/>
              <a:t>Decentralized </a:t>
            </a:r>
            <a:r>
              <a:rPr lang="en-US" sz="3200" b="1" dirty="0"/>
              <a:t>Antipoverty Safety Net</a:t>
            </a:r>
          </a:p>
          <a:p>
            <a:pPr lvl="1">
              <a:spcBef>
                <a:spcPts val="0"/>
              </a:spcBef>
              <a:buFont typeface="Arial"/>
              <a:buChar char="•"/>
              <a:defRPr/>
            </a:pPr>
            <a:r>
              <a:rPr lang="en-US" dirty="0"/>
              <a:t>Availability varies by program – federal/state policy, local resources, political will, philanthropy</a:t>
            </a:r>
          </a:p>
        </p:txBody>
      </p:sp>
    </p:spTree>
    <p:extLst>
      <p:ext uri="{BB962C8B-B14F-4D97-AF65-F5344CB8AC3E}">
        <p14:creationId xmlns:p14="http://schemas.microsoft.com/office/powerpoint/2010/main" val="3569309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9">
            <a:extLst>
              <a:ext uri="{FF2B5EF4-FFF2-40B4-BE49-F238E27FC236}">
                <a16:creationId xmlns:a16="http://schemas.microsoft.com/office/drawing/2014/main" xmlns="" id="{B32A7751-A567-0949-85F9-4BF71D76B0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423" y="145436"/>
            <a:ext cx="11388217" cy="76944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defTabSz="457200">
              <a:defRPr/>
            </a:pPr>
            <a:r>
              <a:rPr lang="en-US" sz="4400" b="1" dirty="0" smtClean="0">
                <a:solidFill>
                  <a:prstClr val="black"/>
                </a:solidFill>
              </a:rPr>
              <a:t>Safety </a:t>
            </a:r>
            <a:r>
              <a:rPr lang="en-US" sz="4400" b="1" dirty="0">
                <a:solidFill>
                  <a:prstClr val="black"/>
                </a:solidFill>
              </a:rPr>
              <a:t>Net </a:t>
            </a:r>
            <a:r>
              <a:rPr lang="en-US" sz="4400" b="1" dirty="0" smtClean="0">
                <a:solidFill>
                  <a:prstClr val="black"/>
                </a:solidFill>
              </a:rPr>
              <a:t>Response: Earned Income Tax Credit</a:t>
            </a:r>
            <a:endParaRPr lang="en-US" sz="4400" b="1" dirty="0">
              <a:solidFill>
                <a:prstClr val="black"/>
              </a:solidFill>
            </a:endParaRPr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3108175"/>
              </p:ext>
            </p:extLst>
          </p:nvPr>
        </p:nvGraphicFramePr>
        <p:xfrm>
          <a:off x="714375" y="1241400"/>
          <a:ext cx="8372475" cy="5370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6"/>
          <p:cNvSpPr/>
          <p:nvPr/>
        </p:nvSpPr>
        <p:spPr>
          <a:xfrm>
            <a:off x="0" y="6611779"/>
            <a:ext cx="860916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Sources: 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2010-14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American Community Survey; Brookings Institution 2015; U.S. Census Bureau 2015.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32725" y="957556"/>
            <a:ext cx="4543712" cy="5078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algn="ctr" defTabSz="457200">
              <a:defRPr/>
            </a:pPr>
            <a:r>
              <a:rPr lang="en-US" sz="1600" b="1" dirty="0">
                <a:solidFill>
                  <a:prstClr val="black"/>
                </a:solidFill>
              </a:rPr>
              <a:t>Median EITC Return or </a:t>
            </a:r>
            <a:r>
              <a:rPr lang="en-US" sz="1600" b="1" dirty="0" smtClean="0">
                <a:solidFill>
                  <a:prstClr val="black"/>
                </a:solidFill>
              </a:rPr>
              <a:t>Credit in 2014</a:t>
            </a:r>
          </a:p>
          <a:p>
            <a:pPr lvl="0" algn="ctr" defTabSz="457200">
              <a:defRPr/>
            </a:pPr>
            <a:r>
              <a:rPr lang="en-US" sz="1100" b="1" dirty="0" smtClean="0">
                <a:solidFill>
                  <a:prstClr val="black"/>
                </a:solidFill>
              </a:rPr>
              <a:t>($2015)</a:t>
            </a:r>
            <a:endParaRPr lang="en-US" sz="1100" b="1" dirty="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086850" y="2697947"/>
            <a:ext cx="2594770" cy="1477328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EITC Refunds and </a:t>
            </a:r>
            <a:r>
              <a:rPr lang="en-US" b="1" dirty="0" smtClean="0">
                <a:solidFill>
                  <a:prstClr val="black"/>
                </a:solidFill>
                <a:latin typeface="Calibri" panose="020F0502020204030204"/>
              </a:rPr>
              <a:t>Credits are nearly </a:t>
            </a:r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i</a:t>
            </a:r>
            <a:r>
              <a:rPr lang="en-US" b="1" dirty="0" smtClean="0">
                <a:solidFill>
                  <a:prstClr val="black"/>
                </a:solidFill>
                <a:latin typeface="Calibri" panose="020F0502020204030204"/>
              </a:rPr>
              <a:t>dentical </a:t>
            </a:r>
            <a:r>
              <a:rPr kumimoji="0" lang="en-US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across geography</a:t>
            </a:r>
            <a:endParaRPr lang="en-US" b="1" noProof="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1" i="0" u="none" strike="noStrike" kern="120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6134D63-C32E-AD43-BBE8-7C5C92A8FADA}"/>
              </a:ext>
            </a:extLst>
          </p:cNvPr>
          <p:cNvSpPr txBox="1"/>
          <p:nvPr/>
        </p:nvSpPr>
        <p:spPr>
          <a:xfrm>
            <a:off x="10048015" y="6581001"/>
            <a:ext cx="21439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+mn-lt"/>
              </a:rPr>
              <a:t>Scott W. Allard – </a:t>
            </a:r>
            <a:r>
              <a:rPr lang="en-US" sz="1200" i="1" dirty="0">
                <a:latin typeface="+mn-lt"/>
              </a:rPr>
              <a:t>Places in Need</a:t>
            </a:r>
          </a:p>
        </p:txBody>
      </p:sp>
    </p:spTree>
    <p:extLst>
      <p:ext uri="{BB962C8B-B14F-4D97-AF65-F5344CB8AC3E}">
        <p14:creationId xmlns:p14="http://schemas.microsoft.com/office/powerpoint/2010/main" val="3931387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9">
            <a:extLst>
              <a:ext uri="{FF2B5EF4-FFF2-40B4-BE49-F238E27FC236}">
                <a16:creationId xmlns:a16="http://schemas.microsoft.com/office/drawing/2014/main" xmlns="" id="{B32A7751-A567-0949-85F9-4BF71D76B0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423" y="145436"/>
            <a:ext cx="11388217" cy="76944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defTabSz="457200">
              <a:defRPr/>
            </a:pPr>
            <a:r>
              <a:rPr lang="en-US" sz="4400" b="1" dirty="0" smtClean="0">
                <a:solidFill>
                  <a:prstClr val="black"/>
                </a:solidFill>
              </a:rPr>
              <a:t>Safety </a:t>
            </a:r>
            <a:r>
              <a:rPr lang="en-US" sz="4400" b="1" dirty="0">
                <a:solidFill>
                  <a:prstClr val="black"/>
                </a:solidFill>
              </a:rPr>
              <a:t>Net </a:t>
            </a:r>
            <a:r>
              <a:rPr lang="en-US" sz="4400" b="1" dirty="0" smtClean="0">
                <a:solidFill>
                  <a:prstClr val="black"/>
                </a:solidFill>
              </a:rPr>
              <a:t>Response: SNAP</a:t>
            </a:r>
            <a:endParaRPr lang="en-US" sz="4400" b="1" dirty="0">
              <a:solidFill>
                <a:prstClr val="black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423" y="888970"/>
            <a:ext cx="7923263" cy="575654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2917" y="6611779"/>
            <a:ext cx="8293769" cy="24622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Sources: 2000 Census; 2006-10 American Community Survey; U.S. Census Bureau, SNAP Benefits Recipients, Small Area Income and Poverty Estimates 2015.</a:t>
            </a:r>
          </a:p>
        </p:txBody>
      </p:sp>
      <p:sp>
        <p:nvSpPr>
          <p:cNvPr id="10" name="Rectangle 9"/>
          <p:cNvSpPr/>
          <p:nvPr/>
        </p:nvSpPr>
        <p:spPr>
          <a:xfrm>
            <a:off x="8687192" y="1485898"/>
            <a:ext cx="2900539" cy="3139321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SNAP Caseloads respond</a:t>
            </a:r>
            <a:r>
              <a:rPr kumimoji="0" lang="en-US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lang="en-US" b="1" noProof="0" dirty="0" smtClean="0">
                <a:solidFill>
                  <a:prstClr val="black"/>
                </a:solidFill>
                <a:latin typeface="Calibri" panose="020F0502020204030204"/>
              </a:rPr>
              <a:t>co</a:t>
            </a:r>
            <a:r>
              <a:rPr kumimoji="0" lang="en-US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nsistently to changes in the number of low-</a:t>
            </a:r>
            <a:r>
              <a:rPr lang="en-US" b="1" dirty="0" smtClean="0">
                <a:solidFill>
                  <a:prstClr val="black"/>
                </a:solidFill>
                <a:latin typeface="Calibri" panose="020F0502020204030204"/>
              </a:rPr>
              <a:t>income people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 smtClean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SNAP</a:t>
            </a:r>
            <a:r>
              <a:rPr kumimoji="0" lang="en-US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Caseload responds </a:t>
            </a:r>
            <a:r>
              <a:rPr lang="en-US" b="1" noProof="0" dirty="0">
                <a:solidFill>
                  <a:prstClr val="black"/>
                </a:solidFill>
                <a:latin typeface="Calibri" panose="020F0502020204030204"/>
              </a:rPr>
              <a:t>s</a:t>
            </a:r>
            <a:r>
              <a:rPr kumimoji="0" lang="en-US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imilarly to need across geography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1266825" y="1219200"/>
            <a:ext cx="2924175" cy="444817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4355054" y="1219200"/>
            <a:ext cx="3655471" cy="454342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 rot="16200000">
            <a:off x="-1269614" y="3183523"/>
            <a:ext cx="373380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% Change in SNAP Recipients, 2000-10</a:t>
            </a:r>
            <a:endParaRPr lang="en-US" sz="16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1552576" y="6230018"/>
            <a:ext cx="600075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% Change in Number of People with Income &lt;150% FPL, 2000-10</a:t>
            </a:r>
            <a:endParaRPr lang="en-US" sz="16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6134D63-C32E-AD43-BBE8-7C5C92A8FADA}"/>
              </a:ext>
            </a:extLst>
          </p:cNvPr>
          <p:cNvSpPr txBox="1"/>
          <p:nvPr/>
        </p:nvSpPr>
        <p:spPr>
          <a:xfrm>
            <a:off x="10048015" y="6581001"/>
            <a:ext cx="21439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+mn-lt"/>
              </a:rPr>
              <a:t>Scott W. Allard – </a:t>
            </a:r>
            <a:r>
              <a:rPr lang="en-US" sz="1200" i="1" dirty="0">
                <a:latin typeface="+mn-lt"/>
              </a:rPr>
              <a:t>Places in Need</a:t>
            </a:r>
          </a:p>
        </p:txBody>
      </p:sp>
    </p:spTree>
    <p:extLst>
      <p:ext uri="{BB962C8B-B14F-4D97-AF65-F5344CB8AC3E}">
        <p14:creationId xmlns:p14="http://schemas.microsoft.com/office/powerpoint/2010/main" val="4098607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9">
            <a:extLst>
              <a:ext uri="{FF2B5EF4-FFF2-40B4-BE49-F238E27FC236}">
                <a16:creationId xmlns:a16="http://schemas.microsoft.com/office/drawing/2014/main" xmlns="" id="{B32A7751-A567-0949-85F9-4BF71D76B0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423" y="145436"/>
            <a:ext cx="11388217" cy="76944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defTabSz="457200">
              <a:defRPr/>
            </a:pPr>
            <a:r>
              <a:rPr lang="en-US" sz="4400" b="1" dirty="0" smtClean="0">
                <a:solidFill>
                  <a:prstClr val="black"/>
                </a:solidFill>
              </a:rPr>
              <a:t>Safety </a:t>
            </a:r>
            <a:r>
              <a:rPr lang="en-US" sz="4400" b="1" dirty="0">
                <a:solidFill>
                  <a:prstClr val="black"/>
                </a:solidFill>
              </a:rPr>
              <a:t>Net </a:t>
            </a:r>
            <a:r>
              <a:rPr lang="en-US" sz="4400" b="1" dirty="0" smtClean="0">
                <a:solidFill>
                  <a:prstClr val="black"/>
                </a:solidFill>
              </a:rPr>
              <a:t>Response: Nonprofit Human Services</a:t>
            </a:r>
            <a:endParaRPr lang="en-US" sz="4400" b="1" dirty="0">
              <a:solidFill>
                <a:prstClr val="black"/>
              </a:solidFill>
            </a:endParaRPr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3920447"/>
              </p:ext>
            </p:extLst>
          </p:nvPr>
        </p:nvGraphicFramePr>
        <p:xfrm>
          <a:off x="662087" y="1301542"/>
          <a:ext cx="9064059" cy="53359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0" y="6627168"/>
            <a:ext cx="433965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Sources: 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2013-17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American Community Survey;  National Center for Charitable Statistics.</a:t>
            </a:r>
          </a:p>
        </p:txBody>
      </p:sp>
      <p:sp>
        <p:nvSpPr>
          <p:cNvPr id="10" name="Rectangle 9"/>
          <p:cNvSpPr/>
          <p:nvPr/>
        </p:nvSpPr>
        <p:spPr>
          <a:xfrm>
            <a:off x="3371225" y="855862"/>
            <a:ext cx="5432612" cy="338554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Median Nonprofit 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Expenditures Per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person &lt;150% 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FPL</a:t>
            </a:r>
            <a:r>
              <a:rPr kumimoji="0" lang="en-US" sz="16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1600" b="1" dirty="0" smtClean="0">
                <a:solidFill>
                  <a:prstClr val="black"/>
                </a:solidFill>
                <a:latin typeface="Calibri" panose="020F0502020204030204"/>
              </a:rPr>
              <a:t>in 2015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617545" y="3393759"/>
            <a:ext cx="2770786" cy="2862322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There are large gaps in human service provision by geography</a:t>
            </a:r>
            <a:endParaRPr lang="en-US" b="1" dirty="0" smtClean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 smtClean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WI</a:t>
            </a:r>
            <a:r>
              <a:rPr kumimoji="0" lang="en-US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shows evidence of greater spatial parity due to greater public funding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557446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55" y="744070"/>
            <a:ext cx="8588603" cy="6248400"/>
          </a:xfrm>
          <a:prstGeom prst="rect">
            <a:avLst/>
          </a:prstGeom>
        </p:spPr>
      </p:pic>
      <p:sp>
        <p:nvSpPr>
          <p:cNvPr id="5" name="TextBox 39">
            <a:extLst>
              <a:ext uri="{FF2B5EF4-FFF2-40B4-BE49-F238E27FC236}">
                <a16:creationId xmlns:a16="http://schemas.microsoft.com/office/drawing/2014/main" xmlns="" id="{B32A7751-A567-0949-85F9-4BF71D76B0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423" y="145436"/>
            <a:ext cx="11388217" cy="76944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defTabSz="457200">
              <a:defRPr/>
            </a:pPr>
            <a:r>
              <a:rPr lang="en-US" sz="4400" b="1" dirty="0" smtClean="0">
                <a:solidFill>
                  <a:prstClr val="black"/>
                </a:solidFill>
              </a:rPr>
              <a:t>Safety </a:t>
            </a:r>
            <a:r>
              <a:rPr lang="en-US" sz="4400" b="1" dirty="0">
                <a:solidFill>
                  <a:prstClr val="black"/>
                </a:solidFill>
              </a:rPr>
              <a:t>Net </a:t>
            </a:r>
            <a:r>
              <a:rPr lang="en-US" sz="4400" b="1" dirty="0" smtClean="0">
                <a:solidFill>
                  <a:prstClr val="black"/>
                </a:solidFill>
              </a:rPr>
              <a:t>Response: Nonprofit Human Services</a:t>
            </a:r>
            <a:endParaRPr lang="en-US" sz="4400" b="1" dirty="0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034963" y="1454013"/>
            <a:ext cx="2870564" cy="1754326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Nationally,</a:t>
            </a:r>
            <a:r>
              <a:rPr kumimoji="0" lang="en-US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nonprofit human service provision is only weakly responsive to changes in  need</a:t>
            </a:r>
            <a:endParaRPr lang="en-US" b="1" dirty="0" smtClean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4" name="Oval 3"/>
          <p:cNvSpPr/>
          <p:nvPr/>
        </p:nvSpPr>
        <p:spPr>
          <a:xfrm>
            <a:off x="9403977" y="3778861"/>
            <a:ext cx="188259" cy="174812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9403977" y="4436789"/>
            <a:ext cx="188259" cy="17481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592236" y="3698416"/>
            <a:ext cx="15946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- </a:t>
            </a:r>
            <a:r>
              <a:rPr lang="en-US" sz="1600" dirty="0"/>
              <a:t>C</a:t>
            </a:r>
            <a:r>
              <a:rPr lang="en-US" sz="1600" dirty="0" smtClean="0"/>
              <a:t>ounties in U.S.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9598609" y="4354918"/>
            <a:ext cx="15036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- </a:t>
            </a:r>
            <a:r>
              <a:rPr lang="en-US" sz="1600" dirty="0"/>
              <a:t>C</a:t>
            </a:r>
            <a:r>
              <a:rPr lang="en-US" sz="1600" dirty="0" smtClean="0"/>
              <a:t>ounties in WI</a:t>
            </a:r>
            <a:endParaRPr lang="en-US" sz="16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6134D63-C32E-AD43-BBE8-7C5C92A8FADA}"/>
              </a:ext>
            </a:extLst>
          </p:cNvPr>
          <p:cNvSpPr txBox="1"/>
          <p:nvPr/>
        </p:nvSpPr>
        <p:spPr>
          <a:xfrm>
            <a:off x="10048015" y="6581001"/>
            <a:ext cx="21439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+mn-lt"/>
              </a:rPr>
              <a:t>Scott W. Allard – </a:t>
            </a:r>
            <a:r>
              <a:rPr lang="en-US" sz="1200" i="1" dirty="0">
                <a:latin typeface="+mn-lt"/>
              </a:rPr>
              <a:t>Places in Need</a:t>
            </a:r>
          </a:p>
        </p:txBody>
      </p:sp>
    </p:spTree>
    <p:extLst>
      <p:ext uri="{BB962C8B-B14F-4D97-AF65-F5344CB8AC3E}">
        <p14:creationId xmlns:p14="http://schemas.microsoft.com/office/powerpoint/2010/main" val="2438576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55" y="744070"/>
            <a:ext cx="8588603" cy="6248400"/>
          </a:xfrm>
          <a:prstGeom prst="rect">
            <a:avLst/>
          </a:prstGeom>
        </p:spPr>
      </p:pic>
      <p:sp>
        <p:nvSpPr>
          <p:cNvPr id="5" name="TextBox 39">
            <a:extLst>
              <a:ext uri="{FF2B5EF4-FFF2-40B4-BE49-F238E27FC236}">
                <a16:creationId xmlns:a16="http://schemas.microsoft.com/office/drawing/2014/main" xmlns="" id="{B32A7751-A567-0949-85F9-4BF71D76B0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423" y="145436"/>
            <a:ext cx="11388217" cy="76944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defTabSz="457200">
              <a:defRPr/>
            </a:pPr>
            <a:r>
              <a:rPr lang="en-US" sz="4400" b="1" dirty="0" smtClean="0">
                <a:solidFill>
                  <a:prstClr val="black"/>
                </a:solidFill>
              </a:rPr>
              <a:t>Safety </a:t>
            </a:r>
            <a:r>
              <a:rPr lang="en-US" sz="4400" b="1" dirty="0">
                <a:solidFill>
                  <a:prstClr val="black"/>
                </a:solidFill>
              </a:rPr>
              <a:t>Net </a:t>
            </a:r>
            <a:r>
              <a:rPr lang="en-US" sz="4400" b="1" dirty="0" smtClean="0">
                <a:solidFill>
                  <a:prstClr val="black"/>
                </a:solidFill>
              </a:rPr>
              <a:t>Response: Nonprofit Human Services</a:t>
            </a:r>
            <a:endParaRPr lang="en-US" sz="4400" b="1" dirty="0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034963" y="1454013"/>
            <a:ext cx="2870564" cy="1754326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N</a:t>
            </a:r>
            <a:r>
              <a:rPr kumimoji="0" lang="en-US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onprofit human service provision appears less responsive to changes in  need in Wisconsin</a:t>
            </a:r>
            <a:endParaRPr lang="en-US" b="1" dirty="0" smtClean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4" name="Oval 3"/>
          <p:cNvSpPr/>
          <p:nvPr/>
        </p:nvSpPr>
        <p:spPr>
          <a:xfrm>
            <a:off x="9403977" y="3778861"/>
            <a:ext cx="188259" cy="174812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9403977" y="4436789"/>
            <a:ext cx="188259" cy="174812"/>
          </a:xfrm>
          <a:prstGeom prst="ellipse">
            <a:avLst/>
          </a:prstGeom>
          <a:solidFill>
            <a:srgbClr val="8F0DC3"/>
          </a:solidFill>
          <a:ln>
            <a:solidFill>
              <a:srgbClr val="8F0D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592236" y="3698416"/>
            <a:ext cx="15946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- </a:t>
            </a:r>
            <a:r>
              <a:rPr lang="en-US" sz="1600" dirty="0"/>
              <a:t>C</a:t>
            </a:r>
            <a:r>
              <a:rPr lang="en-US" sz="1600" dirty="0" smtClean="0"/>
              <a:t>ounties in U.S.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9598609" y="4354918"/>
            <a:ext cx="15036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- </a:t>
            </a:r>
            <a:r>
              <a:rPr lang="en-US" sz="1600" dirty="0"/>
              <a:t>C</a:t>
            </a:r>
            <a:r>
              <a:rPr lang="en-US" sz="1600" dirty="0" smtClean="0"/>
              <a:t>ounties in WI</a:t>
            </a:r>
            <a:endParaRPr lang="en-US" sz="16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174173" y="3259067"/>
            <a:ext cx="7200900" cy="355743"/>
          </a:xfrm>
          <a:prstGeom prst="line">
            <a:avLst/>
          </a:prstGeom>
          <a:ln w="76200" cmpd="sng">
            <a:solidFill>
              <a:srgbClr val="8F0DC3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E6134D63-C32E-AD43-BBE8-7C5C92A8FADA}"/>
              </a:ext>
            </a:extLst>
          </p:cNvPr>
          <p:cNvSpPr txBox="1"/>
          <p:nvPr/>
        </p:nvSpPr>
        <p:spPr>
          <a:xfrm>
            <a:off x="10048015" y="6581001"/>
            <a:ext cx="21439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+mn-lt"/>
              </a:rPr>
              <a:t>Scott W. Allard – </a:t>
            </a:r>
            <a:r>
              <a:rPr lang="en-US" sz="1200" i="1" dirty="0">
                <a:latin typeface="+mn-lt"/>
              </a:rPr>
              <a:t>Places in Need</a:t>
            </a:r>
          </a:p>
        </p:txBody>
      </p:sp>
    </p:spTree>
    <p:extLst>
      <p:ext uri="{BB962C8B-B14F-4D97-AF65-F5344CB8AC3E}">
        <p14:creationId xmlns:p14="http://schemas.microsoft.com/office/powerpoint/2010/main" val="2966226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10596F-A953-B249-943F-DEF2FA7DD6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9725" y="2932113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+mn-lt"/>
              </a:rPr>
              <a:t>Discussion:</a:t>
            </a:r>
            <a:br>
              <a:rPr lang="en-US" b="1" dirty="0">
                <a:latin typeface="+mn-lt"/>
              </a:rPr>
            </a:br>
            <a:r>
              <a:rPr lang="en-US" sz="1600" b="1" dirty="0">
                <a:latin typeface="+mn-lt"/>
              </a:rPr>
              <a:t/>
            </a:r>
            <a:br>
              <a:rPr lang="en-US" sz="1600" b="1" dirty="0">
                <a:latin typeface="+mn-lt"/>
              </a:rPr>
            </a:br>
            <a:r>
              <a:rPr lang="en-US" b="1" dirty="0">
                <a:latin typeface="+mn-lt"/>
              </a:rPr>
              <a:t>How does this evidence challenge conventional wisdom in our communities?</a:t>
            </a:r>
            <a:br>
              <a:rPr lang="en-US" b="1" dirty="0">
                <a:latin typeface="+mn-lt"/>
              </a:rPr>
            </a:br>
            <a:endParaRPr lang="en-US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3396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9">
            <a:extLst>
              <a:ext uri="{FF2B5EF4-FFF2-40B4-BE49-F238E27FC236}">
                <a16:creationId xmlns:a16="http://schemas.microsoft.com/office/drawing/2014/main" xmlns="" id="{B32A7751-A567-0949-85F9-4BF71D76B0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423" y="145436"/>
            <a:ext cx="11388217" cy="6728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defTabSz="457200">
              <a:lnSpc>
                <a:spcPct val="80000"/>
              </a:lnSpc>
              <a:defRPr/>
            </a:pPr>
            <a:r>
              <a:rPr lang="en-US" sz="4600" b="1" dirty="0" smtClean="0">
                <a:solidFill>
                  <a:prstClr val="black"/>
                </a:solidFill>
              </a:rPr>
              <a:t>What is a Suburb?</a:t>
            </a:r>
            <a:endParaRPr lang="en-US" sz="4600" b="1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47571" y="6581001"/>
            <a:ext cx="21439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Scott W. Allard – </a:t>
            </a:r>
            <a:r>
              <a:rPr lang="en-US" sz="1200" i="1" dirty="0"/>
              <a:t>Places in Need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423" y="892302"/>
            <a:ext cx="7465400" cy="56146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7095" y="1496168"/>
            <a:ext cx="3884461" cy="2441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841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9">
            <a:extLst>
              <a:ext uri="{FF2B5EF4-FFF2-40B4-BE49-F238E27FC236}">
                <a16:creationId xmlns:a16="http://schemas.microsoft.com/office/drawing/2014/main" xmlns="" id="{B32A7751-A567-0949-85F9-4BF71D76B0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423" y="145436"/>
            <a:ext cx="11388217" cy="8309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defTabSz="457200">
              <a:defRPr/>
            </a:pPr>
            <a:r>
              <a:rPr lang="en-US" sz="4800" b="1" dirty="0" smtClean="0">
                <a:solidFill>
                  <a:prstClr val="black"/>
                </a:solidFill>
              </a:rPr>
              <a:t>What is Working?</a:t>
            </a:r>
            <a:endParaRPr lang="en-US" sz="1000" b="1" dirty="0">
              <a:solidFill>
                <a:prstClr val="black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5A044635-5E24-6E4F-9076-067CA1ED916C}"/>
              </a:ext>
            </a:extLst>
          </p:cNvPr>
          <p:cNvSpPr txBox="1">
            <a:spLocks/>
          </p:cNvSpPr>
          <p:nvPr/>
        </p:nvSpPr>
        <p:spPr>
          <a:xfrm>
            <a:off x="606574" y="1110344"/>
            <a:ext cx="10961914" cy="400594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ts val="2400"/>
              </a:spcAft>
            </a:pPr>
            <a:r>
              <a:rPr lang="en-US" sz="3200" b="1" dirty="0" smtClean="0"/>
              <a:t>Building </a:t>
            </a:r>
            <a:r>
              <a:rPr lang="en-US" sz="3200" b="1" dirty="0"/>
              <a:t>awareness and support among state/local elected officials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2400"/>
              </a:spcAft>
            </a:pPr>
            <a:r>
              <a:rPr lang="en-US" sz="3200" b="1" dirty="0" smtClean="0"/>
              <a:t>Expanding </a:t>
            </a:r>
            <a:r>
              <a:rPr lang="en-US" sz="3200" b="1" dirty="0"/>
              <a:t>public investments &amp; private philanthropy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2400"/>
              </a:spcAft>
            </a:pPr>
            <a:r>
              <a:rPr lang="en-US" sz="3200" b="1" dirty="0" smtClean="0"/>
              <a:t>Supporting </a:t>
            </a:r>
            <a:r>
              <a:rPr lang="en-US" sz="3200" b="1" dirty="0"/>
              <a:t>culturally competent practice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2400"/>
              </a:spcAft>
            </a:pPr>
            <a:r>
              <a:rPr lang="en-US" sz="3200" b="1" dirty="0" smtClean="0"/>
              <a:t>Tapping </a:t>
            </a:r>
            <a:r>
              <a:rPr lang="en-US" sz="3200" b="1" dirty="0"/>
              <a:t>into communities of faith 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2400"/>
              </a:spcAft>
            </a:pPr>
            <a:r>
              <a:rPr lang="en-US" sz="3200" b="1" dirty="0" smtClean="0"/>
              <a:t>Finding </a:t>
            </a:r>
            <a:r>
              <a:rPr lang="en-US" sz="3200" b="1" dirty="0"/>
              <a:t>small collaborations on which to build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2400"/>
              </a:spcAft>
            </a:pPr>
            <a:r>
              <a:rPr lang="en-US" sz="3200" b="1" dirty="0" smtClean="0"/>
              <a:t>Investing </a:t>
            </a:r>
            <a:r>
              <a:rPr lang="en-US" sz="3200" b="1" dirty="0"/>
              <a:t>in </a:t>
            </a:r>
            <a:r>
              <a:rPr lang="en-US" sz="3200" b="1" dirty="0" err="1"/>
              <a:t>convenings</a:t>
            </a:r>
            <a:r>
              <a:rPr lang="en-US" sz="3200" b="1" dirty="0"/>
              <a:t>, dialogue, and coordination</a:t>
            </a:r>
          </a:p>
          <a:p>
            <a:pPr marL="0" indent="0">
              <a:lnSpc>
                <a:spcPct val="120000"/>
              </a:lnSpc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None/>
              <a:defRPr/>
            </a:pPr>
            <a:endParaRPr lang="en-US" sz="3200" b="1" dirty="0" smtClean="0"/>
          </a:p>
          <a:p>
            <a:pPr>
              <a:lnSpc>
                <a:spcPct val="120000"/>
              </a:lnSpc>
              <a:spcBef>
                <a:spcPts val="300"/>
              </a:spcBef>
              <a:spcAft>
                <a:spcPts val="1200"/>
              </a:spcAft>
              <a:defRPr/>
            </a:pP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447366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9">
            <a:extLst>
              <a:ext uri="{FF2B5EF4-FFF2-40B4-BE49-F238E27FC236}">
                <a16:creationId xmlns:a16="http://schemas.microsoft.com/office/drawing/2014/main" xmlns="" id="{B32A7751-A567-0949-85F9-4BF71D76B0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423" y="145436"/>
            <a:ext cx="11388217" cy="8309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defTabSz="457200">
              <a:defRPr/>
            </a:pPr>
            <a:r>
              <a:rPr lang="en-US" sz="4800" b="1" dirty="0" smtClean="0">
                <a:solidFill>
                  <a:prstClr val="black"/>
                </a:solidFill>
              </a:rPr>
              <a:t>What is Our Work?</a:t>
            </a:r>
            <a:endParaRPr lang="en-US" sz="1000" b="1" dirty="0">
              <a:solidFill>
                <a:prstClr val="black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5A044635-5E24-6E4F-9076-067CA1ED916C}"/>
              </a:ext>
            </a:extLst>
          </p:cNvPr>
          <p:cNvSpPr txBox="1">
            <a:spLocks/>
          </p:cNvSpPr>
          <p:nvPr/>
        </p:nvSpPr>
        <p:spPr>
          <a:xfrm>
            <a:off x="606574" y="1110344"/>
            <a:ext cx="10961914" cy="400594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</a:pPr>
            <a:r>
              <a:rPr lang="en-US" sz="3200" b="1" dirty="0"/>
              <a:t>Challenge stereotypes about poverty and its causes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</a:pPr>
            <a:r>
              <a:rPr lang="en-US" sz="3200" b="1" dirty="0"/>
              <a:t>Greater and more consistent federal funding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</a:pPr>
            <a:r>
              <a:rPr lang="en-US" sz="3200" b="1" dirty="0" smtClean="0"/>
              <a:t>What kinds of place-based anti-poverty and economic development programs “work</a:t>
            </a:r>
            <a:r>
              <a:rPr lang="en-US" sz="3200" b="1" smtClean="0"/>
              <a:t>”? </a:t>
            </a:r>
            <a:endParaRPr lang="en-US" sz="3200" b="1" dirty="0" smtClean="0"/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</a:pPr>
            <a:r>
              <a:rPr lang="en-US" sz="3200" b="1" dirty="0"/>
              <a:t>E</a:t>
            </a:r>
            <a:r>
              <a:rPr lang="en-US" sz="3200" b="1" dirty="0" smtClean="0"/>
              <a:t>xpand private philanthropy – new giving, better targeting</a:t>
            </a:r>
            <a:endParaRPr lang="en-US" sz="3200" b="1" dirty="0"/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</a:pPr>
            <a:r>
              <a:rPr lang="en-US" sz="3200" b="1" dirty="0"/>
              <a:t>Better data and </a:t>
            </a:r>
            <a:r>
              <a:rPr lang="en-US" sz="3200" b="1" dirty="0" smtClean="0"/>
              <a:t>translation of research </a:t>
            </a:r>
            <a:r>
              <a:rPr lang="en-US" sz="3200" b="1" dirty="0"/>
              <a:t>to policy 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</a:pPr>
            <a:r>
              <a:rPr lang="en-US" sz="3200" b="1" dirty="0"/>
              <a:t>Train the next generation of local leaders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</a:pPr>
            <a:r>
              <a:rPr lang="en-US" sz="3200" b="1" dirty="0" smtClean="0"/>
              <a:t>Choosing </a:t>
            </a:r>
            <a:r>
              <a:rPr lang="en-US" sz="3200" b="1" dirty="0"/>
              <a:t>a shared </a:t>
            </a:r>
            <a:r>
              <a:rPr lang="en-US" sz="3200" b="1" dirty="0" smtClean="0"/>
              <a:t>fate</a:t>
            </a:r>
          </a:p>
        </p:txBody>
      </p:sp>
    </p:spTree>
    <p:extLst>
      <p:ext uri="{BB962C8B-B14F-4D97-AF65-F5344CB8AC3E}">
        <p14:creationId xmlns:p14="http://schemas.microsoft.com/office/powerpoint/2010/main" val="2773311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10596F-A953-B249-943F-DEF2FA7DD6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3647" y="2207092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+mn-lt"/>
              </a:rPr>
              <a:t>What will you do</a:t>
            </a:r>
            <a:r>
              <a:rPr lang="en-US" b="1" dirty="0" smtClean="0">
                <a:latin typeface="+mn-lt"/>
              </a:rPr>
              <a:t>?</a:t>
            </a:r>
            <a:br>
              <a:rPr lang="en-US" b="1" dirty="0" smtClean="0">
                <a:latin typeface="+mn-lt"/>
              </a:rPr>
            </a:br>
            <a:r>
              <a:rPr lang="en-US" b="1" dirty="0" smtClean="0">
                <a:latin typeface="+mn-lt"/>
              </a:rPr>
              <a:t/>
            </a:r>
            <a:br>
              <a:rPr lang="en-US" b="1" dirty="0" smtClean="0">
                <a:latin typeface="+mn-lt"/>
              </a:rPr>
            </a:br>
            <a:r>
              <a:rPr lang="en-US" b="1" dirty="0" smtClean="0">
                <a:latin typeface="+mn-lt"/>
              </a:rPr>
              <a:t>What will we do together?</a:t>
            </a:r>
            <a:r>
              <a:rPr lang="en-US" b="1" dirty="0">
                <a:latin typeface="+mn-lt"/>
              </a:rPr>
              <a:t/>
            </a:r>
            <a:br>
              <a:rPr lang="en-US" b="1" dirty="0">
                <a:latin typeface="+mn-lt"/>
              </a:rPr>
            </a:br>
            <a:endParaRPr lang="en-US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07654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sp>
        <p:nvSpPr>
          <p:cNvPr id="3" name="Subtitle 2"/>
          <p:cNvSpPr txBox="1">
            <a:spLocks/>
          </p:cNvSpPr>
          <p:nvPr/>
        </p:nvSpPr>
        <p:spPr>
          <a:xfrm>
            <a:off x="4752356" y="808820"/>
            <a:ext cx="6969417" cy="113665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+mn-cs"/>
              </a:rPr>
              <a:t>Scott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+mn-cs"/>
              </a:rPr>
              <a:t>W. Allard</a:t>
            </a:r>
          </a:p>
          <a:p>
            <a:pPr marL="0" marR="0" lvl="0" indent="0" algn="ctr" defTabSz="4572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+mn-cs"/>
              </a:rPr>
              <a:t>Daniel J. Evans Endowed Professor </a:t>
            </a:r>
          </a:p>
          <a:p>
            <a:pPr marL="0" marR="0" lvl="0" indent="0" algn="ctr" defTabSz="4572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+mn-cs"/>
              </a:rPr>
              <a:t>of Social Policy </a:t>
            </a:r>
          </a:p>
          <a:p>
            <a:pPr marL="0" marR="0" lvl="0" indent="0" algn="ctr" defTabSz="4572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  <a:cs typeface="+mn-cs"/>
            </a:endParaRPr>
          </a:p>
          <a:p>
            <a:pPr marL="0" marR="0" lvl="0" indent="0" algn="ctr" defTabSz="4572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+mn-cs"/>
              </a:rPr>
              <a:t>Evans School of </a:t>
            </a:r>
          </a:p>
          <a:p>
            <a:pPr marL="0" marR="0" lvl="0" indent="0" algn="ctr" defTabSz="4572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+mn-cs"/>
              </a:rPr>
              <a:t>Public Policy &amp; Governance</a:t>
            </a:r>
          </a:p>
          <a:p>
            <a:pPr marL="0" marR="0" lvl="0" indent="0" algn="ctr" defTabSz="4572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+mn-cs"/>
              </a:rPr>
              <a:t>University of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+mn-cs"/>
              </a:rPr>
              <a:t>Washington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  <a:cs typeface="+mn-cs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charset="0"/>
              <a:ea typeface="ＭＳ Ｐゴシック" charset="0"/>
              <a:cs typeface="+mn-cs"/>
            </a:endParaRP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7450180" y="2800182"/>
            <a:ext cx="172976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Arial" charset="0"/>
              </a:rPr>
              <a:t>sallard@uw.edu</a:t>
            </a: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7148108" y="3707478"/>
            <a:ext cx="239501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Arial" charset="0"/>
              </a:rPr>
              <a:t>www.scottwallard.com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7740689" y="3253830"/>
            <a:ext cx="15701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Arial" charset="0"/>
              </a:rPr>
              <a:t>@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Arial" charset="0"/>
              </a:rPr>
              <a:t>scottwallard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Ari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180" y="3315808"/>
            <a:ext cx="338137" cy="33813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97743" y="4871959"/>
            <a:ext cx="61689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Thank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you!!!!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800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9">
            <a:extLst>
              <a:ext uri="{FF2B5EF4-FFF2-40B4-BE49-F238E27FC236}">
                <a16:creationId xmlns:a16="http://schemas.microsoft.com/office/drawing/2014/main" xmlns="" id="{B32A7751-A567-0949-85F9-4BF71D76B0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423" y="145436"/>
            <a:ext cx="11388217" cy="6728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defTabSz="457200">
              <a:lnSpc>
                <a:spcPct val="80000"/>
              </a:lnSpc>
              <a:defRPr/>
            </a:pPr>
            <a:r>
              <a:rPr lang="en-US" sz="4600" b="1" dirty="0" smtClean="0">
                <a:solidFill>
                  <a:prstClr val="black"/>
                </a:solidFill>
              </a:rPr>
              <a:t>What is a Suburb?</a:t>
            </a:r>
            <a:endParaRPr lang="en-US" sz="4600" b="1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47571" y="6581001"/>
            <a:ext cx="21439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Scott W. Allard – </a:t>
            </a:r>
            <a:r>
              <a:rPr lang="en-US" sz="1200" i="1" dirty="0"/>
              <a:t>Places in Need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85F39850-40AE-A94A-97CA-A6F28859806F}"/>
              </a:ext>
            </a:extLst>
          </p:cNvPr>
          <p:cNvSpPr txBox="1">
            <a:spLocks/>
          </p:cNvSpPr>
          <p:nvPr/>
        </p:nvSpPr>
        <p:spPr>
          <a:xfrm>
            <a:off x="794716" y="975353"/>
            <a:ext cx="10925495" cy="4525963"/>
          </a:xfrm>
          <a:prstGeom prst="rect">
            <a:avLst/>
          </a:prstGeom>
        </p:spPr>
        <p:txBody>
          <a:bodyPr/>
          <a:lstStyle>
            <a:lvl1pPr marL="342891" indent="-342891" algn="l" defTabSz="457189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32" indent="-285744" algn="l" defTabSz="457189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2971" indent="-228594" algn="l" defTabSz="457189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160" indent="-228594" algn="l" defTabSz="457189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349" indent="-228594" algn="l" defTabSz="457189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2800" b="1" dirty="0"/>
              <a:t>No formal definition</a:t>
            </a:r>
          </a:p>
          <a:p>
            <a:pPr>
              <a:spcAft>
                <a:spcPts val="600"/>
              </a:spcAft>
            </a:pPr>
            <a:r>
              <a:rPr lang="en-US" sz="2800" b="1" dirty="0"/>
              <a:t>More than geography</a:t>
            </a:r>
          </a:p>
          <a:p>
            <a:pPr>
              <a:spcAft>
                <a:spcPts val="600"/>
              </a:spcAft>
            </a:pPr>
            <a:r>
              <a:rPr lang="en-US" sz="2800" b="1" dirty="0"/>
              <a:t>Social and demographic</a:t>
            </a:r>
          </a:p>
          <a:p>
            <a:pPr>
              <a:spcAft>
                <a:spcPts val="600"/>
              </a:spcAft>
            </a:pPr>
            <a:r>
              <a:rPr lang="en-US" sz="2800" b="1" dirty="0"/>
              <a:t>Different questions = different definitions</a:t>
            </a:r>
          </a:p>
          <a:p>
            <a:pPr>
              <a:spcAft>
                <a:spcPts val="600"/>
              </a:spcAft>
            </a:pPr>
            <a:r>
              <a:rPr lang="en-US" sz="2800" b="1" dirty="0"/>
              <a:t>Not likely to settle on one definition</a:t>
            </a:r>
          </a:p>
          <a:p>
            <a:pPr>
              <a:spcAft>
                <a:spcPts val="600"/>
              </a:spcAft>
            </a:pPr>
            <a:r>
              <a:rPr lang="en-US" sz="2800" b="1" dirty="0"/>
              <a:t>Must understand </a:t>
            </a:r>
            <a:r>
              <a:rPr lang="en-US" sz="2800" b="1" dirty="0" smtClean="0"/>
              <a:t>assumptions of any definition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651678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01" y="-460952"/>
            <a:ext cx="10757647" cy="83127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9500" y="25400"/>
            <a:ext cx="101346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Defining Suburbs in the Minneapolis-St. Paul Metro Area</a:t>
            </a:r>
          </a:p>
        </p:txBody>
      </p:sp>
    </p:spTree>
    <p:extLst>
      <p:ext uri="{BB962C8B-B14F-4D97-AF65-F5344CB8AC3E}">
        <p14:creationId xmlns:p14="http://schemas.microsoft.com/office/powerpoint/2010/main" val="795753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5DA19D7B-00E9-0944-8B3E-736DF432AB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48300" y="1819836"/>
            <a:ext cx="7772400" cy="1475968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+mn-lt"/>
              </a:rPr>
              <a:t>Poverty, Place, and Race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3690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3643" y="0"/>
            <a:ext cx="6568357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36043" y="623797"/>
            <a:ext cx="4555542" cy="10310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800" b="1" dirty="0"/>
              <a:t>Conventional Thinking about </a:t>
            </a:r>
            <a:endParaRPr lang="en-US" sz="2800" b="1" dirty="0" smtClean="0"/>
          </a:p>
          <a:p>
            <a:pPr>
              <a:lnSpc>
                <a:spcPct val="100000"/>
              </a:lnSpc>
              <a:defRPr/>
            </a:pPr>
            <a:r>
              <a:rPr lang="en-US" sz="2800" b="1" dirty="0" smtClean="0"/>
              <a:t>Place </a:t>
            </a:r>
            <a:r>
              <a:rPr lang="en-US" sz="2800" b="1" dirty="0"/>
              <a:t>&amp; Poverty</a:t>
            </a: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428535" y="1773044"/>
            <a:ext cx="4170557" cy="473926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000" b="1" dirty="0" smtClean="0"/>
              <a:t>Poverty is viewed largely as an urban phenomenon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000" b="1" dirty="0" smtClean="0"/>
              <a:t>Urban settings common in images and language around poverty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000" b="1" dirty="0" smtClean="0"/>
              <a:t>Notions of poverty causes and deservingness are tied to urban places</a:t>
            </a:r>
          </a:p>
        </p:txBody>
      </p:sp>
    </p:spTree>
    <p:extLst>
      <p:ext uri="{BB962C8B-B14F-4D97-AF65-F5344CB8AC3E}">
        <p14:creationId xmlns:p14="http://schemas.microsoft.com/office/powerpoint/2010/main" val="2835319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6043" y="623797"/>
            <a:ext cx="4555542" cy="10310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800" b="1" dirty="0"/>
              <a:t>Conventional Thinking about </a:t>
            </a:r>
            <a:endParaRPr lang="en-US" sz="2800" b="1" dirty="0" smtClean="0"/>
          </a:p>
          <a:p>
            <a:pPr>
              <a:lnSpc>
                <a:spcPct val="100000"/>
              </a:lnSpc>
              <a:defRPr/>
            </a:pPr>
            <a:r>
              <a:rPr lang="en-US" sz="2800" b="1" dirty="0" smtClean="0"/>
              <a:t>Place </a:t>
            </a:r>
            <a:r>
              <a:rPr lang="en-US" sz="2800" b="1" dirty="0"/>
              <a:t>&amp; Poverty</a:t>
            </a: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428535" y="1773044"/>
            <a:ext cx="4170557" cy="473926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000" b="1" dirty="0" smtClean="0"/>
              <a:t>Suburbs are perceived to be places of affluence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000" b="1" dirty="0" smtClean="0"/>
              <a:t>Suburbs embody the American dream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000" b="1" dirty="0" smtClean="0"/>
              <a:t>Symbolize normative behavior around work and family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459" y="0"/>
            <a:ext cx="6627541" cy="7853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274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616</TotalTime>
  <Words>1777</Words>
  <Application>Microsoft Office PowerPoint</Application>
  <PresentationFormat>Widescreen</PresentationFormat>
  <Paragraphs>273</Paragraphs>
  <Slides>43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9" baseType="lpstr">
      <vt:lpstr>ＭＳ Ｐゴシック</vt:lpstr>
      <vt:lpstr>Arial</vt:lpstr>
      <vt:lpstr>Calibri</vt:lpstr>
      <vt:lpstr>Calibri Light</vt:lpstr>
      <vt:lpstr>Garamond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Poverty, Place, and Race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Discussion:  How do these stereotypes appear in your work?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Has Happened in Wisconsin?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Discussion:  What are the implications of these shifts in poverty for your communities and programs?   </vt:lpstr>
      <vt:lpstr>Discussion:  Questions about the data?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Discussion:  How does this evidence challenge conventional wisdom in our communities? </vt:lpstr>
      <vt:lpstr>PowerPoint Presentation</vt:lpstr>
      <vt:lpstr>PowerPoint Presentation</vt:lpstr>
      <vt:lpstr>What will you do?  What will we do together? </vt:lpstr>
      <vt:lpstr>PowerPoint Presentation</vt:lpstr>
    </vt:vector>
  </TitlesOfParts>
  <Company>Evans School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W. Allard</dc:creator>
  <cp:lastModifiedBy>Lisa Kaiser</cp:lastModifiedBy>
  <cp:revision>161</cp:revision>
  <cp:lastPrinted>2019-03-26T15:55:40Z</cp:lastPrinted>
  <dcterms:created xsi:type="dcterms:W3CDTF">2019-02-22T18:10:30Z</dcterms:created>
  <dcterms:modified xsi:type="dcterms:W3CDTF">2019-04-04T17:44:46Z</dcterms:modified>
</cp:coreProperties>
</file>